
<file path=[Content_Types].xml><?xml version="1.0" encoding="utf-8"?>
<Types xmlns="http://schemas.openxmlformats.org/package/2006/content-types">
  <Default Extension="emf" ContentType="image/x-emf"/>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4218" r:id="rId1"/>
    <p:sldMasterId id="2147484201" r:id="rId2"/>
  </p:sldMasterIdLst>
  <p:notesMasterIdLst>
    <p:notesMasterId r:id="rId42"/>
  </p:notesMasterIdLst>
  <p:handoutMasterIdLst>
    <p:handoutMasterId r:id="rId43"/>
  </p:handoutMasterIdLst>
  <p:sldIdLst>
    <p:sldId id="256" r:id="rId3"/>
    <p:sldId id="301" r:id="rId4"/>
    <p:sldId id="260" r:id="rId5"/>
    <p:sldId id="262" r:id="rId6"/>
    <p:sldId id="296" r:id="rId7"/>
    <p:sldId id="297" r:id="rId8"/>
    <p:sldId id="264" r:id="rId9"/>
    <p:sldId id="266" r:id="rId10"/>
    <p:sldId id="267" r:id="rId11"/>
    <p:sldId id="299" r:id="rId12"/>
    <p:sldId id="281" r:id="rId13"/>
    <p:sldId id="282" r:id="rId14"/>
    <p:sldId id="303" r:id="rId15"/>
    <p:sldId id="304" r:id="rId16"/>
    <p:sldId id="289" r:id="rId17"/>
    <p:sldId id="290" r:id="rId18"/>
    <p:sldId id="300" r:id="rId19"/>
    <p:sldId id="283" r:id="rId20"/>
    <p:sldId id="305" r:id="rId21"/>
    <p:sldId id="292" r:id="rId22"/>
    <p:sldId id="284" r:id="rId23"/>
    <p:sldId id="285" r:id="rId24"/>
    <p:sldId id="286" r:id="rId25"/>
    <p:sldId id="295" r:id="rId26"/>
    <p:sldId id="257" r:id="rId27"/>
    <p:sldId id="259" r:id="rId28"/>
    <p:sldId id="298" r:id="rId29"/>
    <p:sldId id="265" r:id="rId30"/>
    <p:sldId id="273" r:id="rId31"/>
    <p:sldId id="276" r:id="rId32"/>
    <p:sldId id="278" r:id="rId33"/>
    <p:sldId id="279" r:id="rId34"/>
    <p:sldId id="280" r:id="rId35"/>
    <p:sldId id="288" r:id="rId36"/>
    <p:sldId id="263" r:id="rId37"/>
    <p:sldId id="268" r:id="rId38"/>
    <p:sldId id="269" r:id="rId39"/>
    <p:sldId id="271" r:id="rId40"/>
    <p:sldId id="261"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市川佑" initials="市川佑" lastIdx="0" clrIdx="0">
    <p:extLst>
      <p:ext uri="{19B8F6BF-5375-455C-9EA6-DF929625EA0E}">
        <p15:presenceInfo xmlns:p15="http://schemas.microsoft.com/office/powerpoint/2012/main" userId="S::s1511342@u.tsukuba.ac.jp::66c236dc-9897-4ee0-b6a7-c2f02db9cc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1FFFF"/>
    <a:srgbClr val="FF9496"/>
    <a:srgbClr val="E3BEFF"/>
    <a:srgbClr val="0033AA"/>
    <a:srgbClr val="00883D"/>
    <a:srgbClr val="F0FFFF"/>
    <a:srgbClr val="FAFFFF"/>
    <a:srgbClr val="7571E3"/>
    <a:srgbClr val="FCFFFF"/>
    <a:srgbClr val="94E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8"/>
    <p:restoredTop sz="82328"/>
  </p:normalViewPr>
  <p:slideViewPr>
    <p:cSldViewPr snapToGrid="0" snapToObjects="1">
      <p:cViewPr varScale="1">
        <p:scale>
          <a:sx n="124" d="100"/>
          <a:sy n="124" d="100"/>
        </p:scale>
        <p:origin x="1840" y="176"/>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s>
</file>

<file path=ppt/charts/_rels/chart1.xml.rels><?xml version="1.0" encoding="UTF-8" standalone="yes"?>
<Relationships xmlns="http://schemas.openxmlformats.org/package/2006/relationships"><Relationship Id="rId3" Type="http://schemas.openxmlformats.org/officeDocument/2006/relationships/oleObject" Target="file:////Users/amylase/Downloads/&#12456;&#12521;&#12540;&#29575;.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amylase/Downloads/&#12456;&#12521;&#12540;&#29575;.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左膝のエラー率</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Sheet1!$B$1</c:f>
              <c:strCache>
                <c:ptCount val="1"/>
                <c:pt idx="0">
                  <c:v>セッション1</c:v>
                </c:pt>
              </c:strCache>
            </c:strRef>
          </c:tx>
          <c:spPr>
            <a:solidFill>
              <a:schemeClr val="accent1"/>
            </a:solidFill>
            <a:ln>
              <a:noFill/>
            </a:ln>
            <a:effectLst/>
          </c:spPr>
          <c:invertIfNegative val="0"/>
          <c:cat>
            <c:strRef>
              <c:f>Sheet1!$A$2:$A$4</c:f>
              <c:strCache>
                <c:ptCount val="3"/>
                <c:pt idx="0">
                  <c:v>P1</c:v>
                </c:pt>
                <c:pt idx="1">
                  <c:v>P2</c:v>
                </c:pt>
                <c:pt idx="2">
                  <c:v>P3</c:v>
                </c:pt>
              </c:strCache>
            </c:strRef>
          </c:cat>
          <c:val>
            <c:numRef>
              <c:f>Sheet1!$B$2:$B$4</c:f>
              <c:numCache>
                <c:formatCode>0.00%</c:formatCode>
                <c:ptCount val="3"/>
                <c:pt idx="0">
                  <c:v>8.5000000000000006E-3</c:v>
                </c:pt>
                <c:pt idx="1">
                  <c:v>0</c:v>
                </c:pt>
                <c:pt idx="2">
                  <c:v>2.5600000000000001E-2</c:v>
                </c:pt>
              </c:numCache>
            </c:numRef>
          </c:val>
          <c:extLst>
            <c:ext xmlns:c16="http://schemas.microsoft.com/office/drawing/2014/chart" uri="{C3380CC4-5D6E-409C-BE32-E72D297353CC}">
              <c16:uniqueId val="{00000000-1B1A-A94F-A00C-E213C7C1B868}"/>
            </c:ext>
          </c:extLst>
        </c:ser>
        <c:ser>
          <c:idx val="1"/>
          <c:order val="1"/>
          <c:tx>
            <c:strRef>
              <c:f>Sheet1!$C$1</c:f>
              <c:strCache>
                <c:ptCount val="1"/>
                <c:pt idx="0">
                  <c:v>セッション2</c:v>
                </c:pt>
              </c:strCache>
            </c:strRef>
          </c:tx>
          <c:spPr>
            <a:solidFill>
              <a:schemeClr val="accent2"/>
            </a:solidFill>
            <a:ln>
              <a:noFill/>
            </a:ln>
            <a:effectLst/>
          </c:spPr>
          <c:invertIfNegative val="0"/>
          <c:cat>
            <c:strRef>
              <c:f>Sheet1!$A$2:$A$4</c:f>
              <c:strCache>
                <c:ptCount val="3"/>
                <c:pt idx="0">
                  <c:v>P1</c:v>
                </c:pt>
                <c:pt idx="1">
                  <c:v>P2</c:v>
                </c:pt>
                <c:pt idx="2">
                  <c:v>P3</c:v>
                </c:pt>
              </c:strCache>
            </c:strRef>
          </c:cat>
          <c:val>
            <c:numRef>
              <c:f>Sheet1!$C$2:$C$4</c:f>
              <c:numCache>
                <c:formatCode>0.00%</c:formatCode>
                <c:ptCount val="3"/>
                <c:pt idx="0">
                  <c:v>0</c:v>
                </c:pt>
                <c:pt idx="1">
                  <c:v>1.7000000000000001E-2</c:v>
                </c:pt>
                <c:pt idx="2">
                  <c:v>8.5000000000000006E-3</c:v>
                </c:pt>
              </c:numCache>
            </c:numRef>
          </c:val>
          <c:extLst>
            <c:ext xmlns:c16="http://schemas.microsoft.com/office/drawing/2014/chart" uri="{C3380CC4-5D6E-409C-BE32-E72D297353CC}">
              <c16:uniqueId val="{00000001-1B1A-A94F-A00C-E213C7C1B868}"/>
            </c:ext>
          </c:extLst>
        </c:ser>
        <c:ser>
          <c:idx val="2"/>
          <c:order val="2"/>
          <c:tx>
            <c:strRef>
              <c:f>Sheet1!$D$1</c:f>
              <c:strCache>
                <c:ptCount val="1"/>
                <c:pt idx="0">
                  <c:v>セッション3</c:v>
                </c:pt>
              </c:strCache>
            </c:strRef>
          </c:tx>
          <c:spPr>
            <a:solidFill>
              <a:schemeClr val="accent3"/>
            </a:solidFill>
            <a:ln>
              <a:noFill/>
            </a:ln>
            <a:effectLst/>
          </c:spPr>
          <c:invertIfNegative val="0"/>
          <c:cat>
            <c:strRef>
              <c:f>Sheet1!$A$2:$A$4</c:f>
              <c:strCache>
                <c:ptCount val="3"/>
                <c:pt idx="0">
                  <c:v>P1</c:v>
                </c:pt>
                <c:pt idx="1">
                  <c:v>P2</c:v>
                </c:pt>
                <c:pt idx="2">
                  <c:v>P3</c:v>
                </c:pt>
              </c:strCache>
            </c:strRef>
          </c:cat>
          <c:val>
            <c:numRef>
              <c:f>Sheet1!$D$2:$D$4</c:f>
              <c:numCache>
                <c:formatCode>0.00%</c:formatCode>
                <c:ptCount val="3"/>
                <c:pt idx="0">
                  <c:v>2.5600000000000001E-2</c:v>
                </c:pt>
                <c:pt idx="1">
                  <c:v>0</c:v>
                </c:pt>
                <c:pt idx="2">
                  <c:v>1.7000000000000001E-2</c:v>
                </c:pt>
              </c:numCache>
            </c:numRef>
          </c:val>
          <c:extLst>
            <c:ext xmlns:c16="http://schemas.microsoft.com/office/drawing/2014/chart" uri="{C3380CC4-5D6E-409C-BE32-E72D297353CC}">
              <c16:uniqueId val="{00000002-1B1A-A94F-A00C-E213C7C1B868}"/>
            </c:ext>
          </c:extLst>
        </c:ser>
        <c:dLbls>
          <c:showLegendKey val="0"/>
          <c:showVal val="0"/>
          <c:showCatName val="0"/>
          <c:showSerName val="0"/>
          <c:showPercent val="0"/>
          <c:showBubbleSize val="0"/>
        </c:dLbls>
        <c:gapWidth val="219"/>
        <c:overlap val="-27"/>
        <c:axId val="1296488960"/>
        <c:axId val="1290203504"/>
      </c:barChart>
      <c:lineChart>
        <c:grouping val="standard"/>
        <c:varyColors val="0"/>
        <c:ser>
          <c:idx val="3"/>
          <c:order val="3"/>
          <c:tx>
            <c:strRef>
              <c:f>Sheet1!$E$1</c:f>
              <c:strCache>
                <c:ptCount val="1"/>
                <c:pt idx="0">
                  <c:v>平均</c:v>
                </c:pt>
              </c:strCache>
            </c:strRef>
          </c:tx>
          <c:spPr>
            <a:ln w="28575" cap="rnd">
              <a:solidFill>
                <a:schemeClr val="accent4"/>
              </a:solidFill>
              <a:round/>
            </a:ln>
            <a:effectLst/>
          </c:spPr>
          <c:marker>
            <c:symbol val="none"/>
          </c:marker>
          <c:cat>
            <c:strRef>
              <c:f>Sheet1!$A$2:$A$4</c:f>
              <c:strCache>
                <c:ptCount val="3"/>
                <c:pt idx="0">
                  <c:v>P1</c:v>
                </c:pt>
                <c:pt idx="1">
                  <c:v>P2</c:v>
                </c:pt>
                <c:pt idx="2">
                  <c:v>P3</c:v>
                </c:pt>
              </c:strCache>
            </c:strRef>
          </c:cat>
          <c:val>
            <c:numRef>
              <c:f>Sheet1!$E$2:$E$4</c:f>
              <c:numCache>
                <c:formatCode>0.00%</c:formatCode>
                <c:ptCount val="3"/>
                <c:pt idx="0">
                  <c:v>1.1366666666666669E-2</c:v>
                </c:pt>
                <c:pt idx="1">
                  <c:v>5.6666666666666671E-3</c:v>
                </c:pt>
                <c:pt idx="2">
                  <c:v>1.7033333333333334E-2</c:v>
                </c:pt>
              </c:numCache>
            </c:numRef>
          </c:val>
          <c:smooth val="0"/>
          <c:extLst>
            <c:ext xmlns:c16="http://schemas.microsoft.com/office/drawing/2014/chart" uri="{C3380CC4-5D6E-409C-BE32-E72D297353CC}">
              <c16:uniqueId val="{00000003-1B1A-A94F-A00C-E213C7C1B868}"/>
            </c:ext>
          </c:extLst>
        </c:ser>
        <c:dLbls>
          <c:showLegendKey val="0"/>
          <c:showVal val="0"/>
          <c:showCatName val="0"/>
          <c:showSerName val="0"/>
          <c:showPercent val="0"/>
          <c:showBubbleSize val="0"/>
        </c:dLbls>
        <c:marker val="1"/>
        <c:smooth val="0"/>
        <c:axId val="1296488960"/>
        <c:axId val="1290203504"/>
      </c:lineChart>
      <c:catAx>
        <c:axId val="129648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90203504"/>
        <c:crosses val="autoZero"/>
        <c:auto val="1"/>
        <c:lblAlgn val="ctr"/>
        <c:lblOffset val="100"/>
        <c:noMultiLvlLbl val="0"/>
      </c:catAx>
      <c:valAx>
        <c:axId val="1290203504"/>
        <c:scaling>
          <c:orientation val="minMax"/>
          <c:max val="4.5000000000000012E-2"/>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964889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右膝のエラー率</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Sheet1!$H$1</c:f>
              <c:strCache>
                <c:ptCount val="1"/>
                <c:pt idx="0">
                  <c:v>セッション1</c:v>
                </c:pt>
              </c:strCache>
            </c:strRef>
          </c:tx>
          <c:spPr>
            <a:solidFill>
              <a:schemeClr val="accent1"/>
            </a:solidFill>
            <a:ln>
              <a:noFill/>
            </a:ln>
            <a:effectLst/>
          </c:spPr>
          <c:invertIfNegative val="0"/>
          <c:cat>
            <c:strRef>
              <c:f>Sheet1!$G$2:$G$4</c:f>
              <c:strCache>
                <c:ptCount val="3"/>
                <c:pt idx="0">
                  <c:v>P1</c:v>
                </c:pt>
                <c:pt idx="1">
                  <c:v>P2</c:v>
                </c:pt>
                <c:pt idx="2">
                  <c:v>P3</c:v>
                </c:pt>
              </c:strCache>
            </c:strRef>
          </c:cat>
          <c:val>
            <c:numRef>
              <c:f>Sheet1!$H$2:$H$4</c:f>
              <c:numCache>
                <c:formatCode>0.00%</c:formatCode>
                <c:ptCount val="3"/>
                <c:pt idx="0">
                  <c:v>4.2700000000000002E-2</c:v>
                </c:pt>
                <c:pt idx="1">
                  <c:v>8.5000000000000006E-3</c:v>
                </c:pt>
                <c:pt idx="2">
                  <c:v>1.7000000000000001E-2</c:v>
                </c:pt>
              </c:numCache>
            </c:numRef>
          </c:val>
          <c:extLst>
            <c:ext xmlns:c16="http://schemas.microsoft.com/office/drawing/2014/chart" uri="{C3380CC4-5D6E-409C-BE32-E72D297353CC}">
              <c16:uniqueId val="{00000000-63FA-7241-8AA3-21F8785A068C}"/>
            </c:ext>
          </c:extLst>
        </c:ser>
        <c:ser>
          <c:idx val="1"/>
          <c:order val="1"/>
          <c:tx>
            <c:strRef>
              <c:f>Sheet1!$I$1</c:f>
              <c:strCache>
                <c:ptCount val="1"/>
                <c:pt idx="0">
                  <c:v>セッション2</c:v>
                </c:pt>
              </c:strCache>
            </c:strRef>
          </c:tx>
          <c:spPr>
            <a:solidFill>
              <a:schemeClr val="accent2"/>
            </a:solidFill>
            <a:ln>
              <a:noFill/>
            </a:ln>
            <a:effectLst/>
          </c:spPr>
          <c:invertIfNegative val="0"/>
          <c:cat>
            <c:strRef>
              <c:f>Sheet1!$G$2:$G$4</c:f>
              <c:strCache>
                <c:ptCount val="3"/>
                <c:pt idx="0">
                  <c:v>P1</c:v>
                </c:pt>
                <c:pt idx="1">
                  <c:v>P2</c:v>
                </c:pt>
                <c:pt idx="2">
                  <c:v>P3</c:v>
                </c:pt>
              </c:strCache>
            </c:strRef>
          </c:cat>
          <c:val>
            <c:numRef>
              <c:f>Sheet1!$I$2:$I$4</c:f>
              <c:numCache>
                <c:formatCode>0.00%</c:formatCode>
                <c:ptCount val="3"/>
                <c:pt idx="0">
                  <c:v>2.5600000000000001E-2</c:v>
                </c:pt>
                <c:pt idx="1">
                  <c:v>0</c:v>
                </c:pt>
                <c:pt idx="2">
                  <c:v>8.5000000000000006E-3</c:v>
                </c:pt>
              </c:numCache>
            </c:numRef>
          </c:val>
          <c:extLst>
            <c:ext xmlns:c16="http://schemas.microsoft.com/office/drawing/2014/chart" uri="{C3380CC4-5D6E-409C-BE32-E72D297353CC}">
              <c16:uniqueId val="{00000001-63FA-7241-8AA3-21F8785A068C}"/>
            </c:ext>
          </c:extLst>
        </c:ser>
        <c:ser>
          <c:idx val="2"/>
          <c:order val="2"/>
          <c:tx>
            <c:strRef>
              <c:f>Sheet1!$J$1</c:f>
              <c:strCache>
                <c:ptCount val="1"/>
                <c:pt idx="0">
                  <c:v>セッション3</c:v>
                </c:pt>
              </c:strCache>
            </c:strRef>
          </c:tx>
          <c:spPr>
            <a:solidFill>
              <a:schemeClr val="accent3"/>
            </a:solidFill>
            <a:ln>
              <a:noFill/>
            </a:ln>
            <a:effectLst/>
          </c:spPr>
          <c:invertIfNegative val="0"/>
          <c:cat>
            <c:strRef>
              <c:f>Sheet1!$G$2:$G$4</c:f>
              <c:strCache>
                <c:ptCount val="3"/>
                <c:pt idx="0">
                  <c:v>P1</c:v>
                </c:pt>
                <c:pt idx="1">
                  <c:v>P2</c:v>
                </c:pt>
                <c:pt idx="2">
                  <c:v>P3</c:v>
                </c:pt>
              </c:strCache>
            </c:strRef>
          </c:cat>
          <c:val>
            <c:numRef>
              <c:f>Sheet1!$J$2:$J$4</c:f>
              <c:numCache>
                <c:formatCode>0.00%</c:formatCode>
                <c:ptCount val="3"/>
                <c:pt idx="0">
                  <c:v>2.5600000000000001E-2</c:v>
                </c:pt>
                <c:pt idx="1">
                  <c:v>0</c:v>
                </c:pt>
                <c:pt idx="2">
                  <c:v>2.5600000000000001E-2</c:v>
                </c:pt>
              </c:numCache>
            </c:numRef>
          </c:val>
          <c:extLst>
            <c:ext xmlns:c16="http://schemas.microsoft.com/office/drawing/2014/chart" uri="{C3380CC4-5D6E-409C-BE32-E72D297353CC}">
              <c16:uniqueId val="{00000002-63FA-7241-8AA3-21F8785A068C}"/>
            </c:ext>
          </c:extLst>
        </c:ser>
        <c:dLbls>
          <c:showLegendKey val="0"/>
          <c:showVal val="0"/>
          <c:showCatName val="0"/>
          <c:showSerName val="0"/>
          <c:showPercent val="0"/>
          <c:showBubbleSize val="0"/>
        </c:dLbls>
        <c:gapWidth val="219"/>
        <c:overlap val="-27"/>
        <c:axId val="1295901312"/>
        <c:axId val="1295902992"/>
      </c:barChart>
      <c:lineChart>
        <c:grouping val="standard"/>
        <c:varyColors val="0"/>
        <c:ser>
          <c:idx val="3"/>
          <c:order val="3"/>
          <c:tx>
            <c:strRef>
              <c:f>Sheet1!$K$1</c:f>
              <c:strCache>
                <c:ptCount val="1"/>
                <c:pt idx="0">
                  <c:v>平均</c:v>
                </c:pt>
              </c:strCache>
            </c:strRef>
          </c:tx>
          <c:spPr>
            <a:ln w="28575" cap="rnd">
              <a:solidFill>
                <a:schemeClr val="accent4"/>
              </a:solidFill>
              <a:round/>
            </a:ln>
            <a:effectLst/>
          </c:spPr>
          <c:marker>
            <c:symbol val="none"/>
          </c:marker>
          <c:cat>
            <c:strRef>
              <c:f>Sheet1!$G$2:$G$4</c:f>
              <c:strCache>
                <c:ptCount val="3"/>
                <c:pt idx="0">
                  <c:v>P1</c:v>
                </c:pt>
                <c:pt idx="1">
                  <c:v>P2</c:v>
                </c:pt>
                <c:pt idx="2">
                  <c:v>P3</c:v>
                </c:pt>
              </c:strCache>
            </c:strRef>
          </c:cat>
          <c:val>
            <c:numRef>
              <c:f>Sheet1!$K$2:$K$4</c:f>
              <c:numCache>
                <c:formatCode>0.00%</c:formatCode>
                <c:ptCount val="3"/>
                <c:pt idx="0">
                  <c:v>3.1300000000000001E-2</c:v>
                </c:pt>
                <c:pt idx="1">
                  <c:v>2.8333333333333335E-3</c:v>
                </c:pt>
                <c:pt idx="2">
                  <c:v>1.7033333333333334E-2</c:v>
                </c:pt>
              </c:numCache>
            </c:numRef>
          </c:val>
          <c:smooth val="0"/>
          <c:extLst>
            <c:ext xmlns:c16="http://schemas.microsoft.com/office/drawing/2014/chart" uri="{C3380CC4-5D6E-409C-BE32-E72D297353CC}">
              <c16:uniqueId val="{00000003-63FA-7241-8AA3-21F8785A068C}"/>
            </c:ext>
          </c:extLst>
        </c:ser>
        <c:dLbls>
          <c:showLegendKey val="0"/>
          <c:showVal val="0"/>
          <c:showCatName val="0"/>
          <c:showSerName val="0"/>
          <c:showPercent val="0"/>
          <c:showBubbleSize val="0"/>
        </c:dLbls>
        <c:marker val="1"/>
        <c:smooth val="0"/>
        <c:axId val="1295901312"/>
        <c:axId val="1295902992"/>
      </c:lineChart>
      <c:catAx>
        <c:axId val="129590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95902992"/>
        <c:crosses val="autoZero"/>
        <c:auto val="1"/>
        <c:lblAlgn val="ctr"/>
        <c:lblOffset val="100"/>
        <c:noMultiLvlLbl val="0"/>
      </c:catAx>
      <c:valAx>
        <c:axId val="1295902992"/>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959013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DB2F9CFC-792C-754C-89CE-7FF74A088B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5139BB61-905F-C848-8E2F-BF20809D10B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804E5B1-A251-7A48-BDAD-D4C4D3BD8A23}" type="datetimeFigureOut">
              <a:rPr kumimoji="1" lang="ja-JP" altLang="en-US" smtClean="0"/>
              <a:t>2019/2/11</a:t>
            </a:fld>
            <a:endParaRPr kumimoji="1" lang="ja-JP" altLang="en-US"/>
          </a:p>
        </p:txBody>
      </p:sp>
      <p:sp>
        <p:nvSpPr>
          <p:cNvPr id="4" name="フッター プレースホルダー 3">
            <a:extLst>
              <a:ext uri="{FF2B5EF4-FFF2-40B4-BE49-F238E27FC236}">
                <a16:creationId xmlns:a16="http://schemas.microsoft.com/office/drawing/2014/main" id="{FE0BFC68-D990-E240-929F-4624B766D4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B25994DD-85D5-4845-B23A-4777343E10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E35B28-4382-674E-BB6E-11BE20068BBC}" type="slidenum">
              <a:rPr kumimoji="1" lang="ja-JP" altLang="en-US" smtClean="0"/>
              <a:t>‹#›</a:t>
            </a:fld>
            <a:endParaRPr kumimoji="1" lang="ja-JP" altLang="en-US"/>
          </a:p>
        </p:txBody>
      </p:sp>
    </p:spTree>
    <p:extLst>
      <p:ext uri="{BB962C8B-B14F-4D97-AF65-F5344CB8AC3E}">
        <p14:creationId xmlns:p14="http://schemas.microsoft.com/office/powerpoint/2010/main" val="3918307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4.png>
</file>

<file path=ppt/media/image140.png>
</file>

<file path=ppt/media/image15.png>
</file>

<file path=ppt/media/image170.png>
</file>

<file path=ppt/media/image19.png>
</file>

<file path=ppt/media/image2.tiff>
</file>

<file path=ppt/media/image20.png>
</file>

<file path=ppt/media/image3.png>
</file>

<file path=ppt/media/image4.png>
</file>

<file path=ppt/media/image49.png>
</file>

<file path=ppt/media/image5.png>
</file>

<file path=ppt/media/image6.jpg>
</file>

<file path=ppt/media/image7.png>
</file>

<file path=ppt/media/image8.png>
</file>

<file path=ppt/media/image80.png>
</file>

<file path=ppt/media/image9.png>
</file>

<file path=ppt/media/image90.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B893C7-5110-8E46-BF4F-9EF895352DE9}" type="datetimeFigureOut">
              <a:rPr kumimoji="1" lang="ja-JP" altLang="en-US" smtClean="0"/>
              <a:t>2019/2/11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CFBB46-AD0F-464B-AEFB-D032D4EE0E98}" type="slidenum">
              <a:rPr kumimoji="1" lang="ja-JP" altLang="en-US" smtClean="0"/>
              <a:t>‹#›</a:t>
            </a:fld>
            <a:endParaRPr kumimoji="1" lang="ja-JP" altLang="en-US"/>
          </a:p>
        </p:txBody>
      </p:sp>
    </p:spTree>
    <p:extLst>
      <p:ext uri="{BB962C8B-B14F-4D97-AF65-F5344CB8AC3E}">
        <p14:creationId xmlns:p14="http://schemas.microsoft.com/office/powerpoint/2010/main" val="18240739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5</a:t>
            </a:fld>
            <a:endParaRPr kumimoji="1" lang="ja-JP" altLang="en-US"/>
          </a:p>
        </p:txBody>
      </p:sp>
    </p:spTree>
    <p:extLst>
      <p:ext uri="{BB962C8B-B14F-4D97-AF65-F5344CB8AC3E}">
        <p14:creationId xmlns:p14="http://schemas.microsoft.com/office/powerpoint/2010/main" val="1003525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21</a:t>
            </a:fld>
            <a:endParaRPr kumimoji="1" lang="ja-JP" altLang="en-US"/>
          </a:p>
        </p:txBody>
      </p:sp>
    </p:spTree>
    <p:extLst>
      <p:ext uri="{BB962C8B-B14F-4D97-AF65-F5344CB8AC3E}">
        <p14:creationId xmlns:p14="http://schemas.microsoft.com/office/powerpoint/2010/main" val="3817138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図を後で追加</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28</a:t>
            </a:fld>
            <a:endParaRPr kumimoji="1" lang="ja-JP" altLang="en-US"/>
          </a:p>
        </p:txBody>
      </p:sp>
    </p:spTree>
    <p:extLst>
      <p:ext uri="{BB962C8B-B14F-4D97-AF65-F5344CB8AC3E}">
        <p14:creationId xmlns:p14="http://schemas.microsoft.com/office/powerpoint/2010/main" val="4085948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29</a:t>
            </a:fld>
            <a:endParaRPr kumimoji="1" lang="ja-JP" altLang="en-US"/>
          </a:p>
        </p:txBody>
      </p:sp>
    </p:spTree>
    <p:extLst>
      <p:ext uri="{BB962C8B-B14F-4D97-AF65-F5344CB8AC3E}">
        <p14:creationId xmlns:p14="http://schemas.microsoft.com/office/powerpoint/2010/main" val="38983262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30</a:t>
            </a:fld>
            <a:endParaRPr kumimoji="1" lang="ja-JP" altLang="en-US"/>
          </a:p>
        </p:txBody>
      </p:sp>
    </p:spTree>
    <p:extLst>
      <p:ext uri="{BB962C8B-B14F-4D97-AF65-F5344CB8AC3E}">
        <p14:creationId xmlns:p14="http://schemas.microsoft.com/office/powerpoint/2010/main" val="2241202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31</a:t>
            </a:fld>
            <a:endParaRPr kumimoji="1" lang="ja-JP" altLang="en-US"/>
          </a:p>
        </p:txBody>
      </p:sp>
    </p:spTree>
    <p:extLst>
      <p:ext uri="{BB962C8B-B14F-4D97-AF65-F5344CB8AC3E}">
        <p14:creationId xmlns:p14="http://schemas.microsoft.com/office/powerpoint/2010/main" val="29448079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32</a:t>
            </a:fld>
            <a:endParaRPr kumimoji="1" lang="ja-JP" altLang="en-US"/>
          </a:p>
        </p:txBody>
      </p:sp>
    </p:spTree>
    <p:extLst>
      <p:ext uri="{BB962C8B-B14F-4D97-AF65-F5344CB8AC3E}">
        <p14:creationId xmlns:p14="http://schemas.microsoft.com/office/powerpoint/2010/main" val="42287710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33</a:t>
            </a:fld>
            <a:endParaRPr kumimoji="1" lang="ja-JP" altLang="en-US"/>
          </a:p>
        </p:txBody>
      </p:sp>
    </p:spTree>
    <p:extLst>
      <p:ext uri="{BB962C8B-B14F-4D97-AF65-F5344CB8AC3E}">
        <p14:creationId xmlns:p14="http://schemas.microsoft.com/office/powerpoint/2010/main" val="9605320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36</a:t>
            </a:fld>
            <a:endParaRPr kumimoji="1" lang="ja-JP" altLang="en-US"/>
          </a:p>
        </p:txBody>
      </p:sp>
    </p:spTree>
    <p:extLst>
      <p:ext uri="{BB962C8B-B14F-4D97-AF65-F5344CB8AC3E}">
        <p14:creationId xmlns:p14="http://schemas.microsoft.com/office/powerpoint/2010/main" val="1095424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37</a:t>
            </a:fld>
            <a:endParaRPr kumimoji="1" lang="ja-JP" altLang="en-US"/>
          </a:p>
        </p:txBody>
      </p:sp>
    </p:spTree>
    <p:extLst>
      <p:ext uri="{BB962C8B-B14F-4D97-AF65-F5344CB8AC3E}">
        <p14:creationId xmlns:p14="http://schemas.microsoft.com/office/powerpoint/2010/main" val="8910159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38</a:t>
            </a:fld>
            <a:endParaRPr kumimoji="1" lang="ja-JP" altLang="en-US"/>
          </a:p>
        </p:txBody>
      </p:sp>
    </p:spTree>
    <p:extLst>
      <p:ext uri="{BB962C8B-B14F-4D97-AF65-F5344CB8AC3E}">
        <p14:creationId xmlns:p14="http://schemas.microsoft.com/office/powerpoint/2010/main" val="2785334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7</a:t>
            </a:fld>
            <a:endParaRPr kumimoji="1" lang="ja-JP" altLang="en-US"/>
          </a:p>
        </p:txBody>
      </p:sp>
    </p:spTree>
    <p:extLst>
      <p:ext uri="{BB962C8B-B14F-4D97-AF65-F5344CB8AC3E}">
        <p14:creationId xmlns:p14="http://schemas.microsoft.com/office/powerpoint/2010/main" val="18373581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39</a:t>
            </a:fld>
            <a:endParaRPr kumimoji="1" lang="ja-JP" altLang="en-US"/>
          </a:p>
        </p:txBody>
      </p:sp>
    </p:spTree>
    <p:extLst>
      <p:ext uri="{BB962C8B-B14F-4D97-AF65-F5344CB8AC3E}">
        <p14:creationId xmlns:p14="http://schemas.microsoft.com/office/powerpoint/2010/main" val="1440405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13</a:t>
            </a:fld>
            <a:endParaRPr kumimoji="1" lang="ja-JP" altLang="en-US"/>
          </a:p>
        </p:txBody>
      </p:sp>
    </p:spTree>
    <p:extLst>
      <p:ext uri="{BB962C8B-B14F-4D97-AF65-F5344CB8AC3E}">
        <p14:creationId xmlns:p14="http://schemas.microsoft.com/office/powerpoint/2010/main" val="518253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14</a:t>
            </a:fld>
            <a:endParaRPr kumimoji="1" lang="ja-JP" altLang="en-US"/>
          </a:p>
        </p:txBody>
      </p:sp>
    </p:spTree>
    <p:extLst>
      <p:ext uri="{BB962C8B-B14F-4D97-AF65-F5344CB8AC3E}">
        <p14:creationId xmlns:p14="http://schemas.microsoft.com/office/powerpoint/2010/main" val="32972228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17</a:t>
            </a:fld>
            <a:endParaRPr kumimoji="1" lang="ja-JP" altLang="en-US"/>
          </a:p>
        </p:txBody>
      </p:sp>
    </p:spTree>
    <p:extLst>
      <p:ext uri="{BB962C8B-B14F-4D97-AF65-F5344CB8AC3E}">
        <p14:creationId xmlns:p14="http://schemas.microsoft.com/office/powerpoint/2010/main" val="10491361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軸の説明</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18</a:t>
            </a:fld>
            <a:endParaRPr kumimoji="1" lang="ja-JP" altLang="en-US"/>
          </a:p>
        </p:txBody>
      </p:sp>
    </p:spTree>
    <p:extLst>
      <p:ext uri="{BB962C8B-B14F-4D97-AF65-F5344CB8AC3E}">
        <p14:creationId xmlns:p14="http://schemas.microsoft.com/office/powerpoint/2010/main" val="3302192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軸の説明</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19</a:t>
            </a:fld>
            <a:endParaRPr kumimoji="1" lang="ja-JP" altLang="en-US"/>
          </a:p>
        </p:txBody>
      </p:sp>
    </p:spTree>
    <p:extLst>
      <p:ext uri="{BB962C8B-B14F-4D97-AF65-F5344CB8AC3E}">
        <p14:creationId xmlns:p14="http://schemas.microsoft.com/office/powerpoint/2010/main" val="186354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20</a:t>
            </a:fld>
            <a:endParaRPr kumimoji="1" lang="ja-JP" altLang="en-US"/>
          </a:p>
        </p:txBody>
      </p:sp>
    </p:spTree>
    <p:extLst>
      <p:ext uri="{BB962C8B-B14F-4D97-AF65-F5344CB8AC3E}">
        <p14:creationId xmlns:p14="http://schemas.microsoft.com/office/powerpoint/2010/main" val="1858966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411939" y="918040"/>
            <a:ext cx="6600451" cy="2262781"/>
          </a:xfrm>
        </p:spPr>
        <p:txBody>
          <a:bodyPr anchor="b">
            <a:normAutofit/>
          </a:bodyPr>
          <a:lstStyle>
            <a:lvl1pPr>
              <a:defRPr sz="5400" b="0" i="0">
                <a:solidFill>
                  <a:schemeClr val="accent6">
                    <a:lumMod val="75000"/>
                  </a:schemeClr>
                </a:solidFill>
                <a:latin typeface="Hiragino Kaku Gothic ProN W3" panose="020B0300000000000000" pitchFamily="34" charset="-128"/>
                <a:ea typeface="Hiragino Kaku Gothic ProN W3" panose="020B03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602713" y="3726343"/>
            <a:ext cx="6600451" cy="1126283"/>
          </a:xfrm>
        </p:spPr>
        <p:txBody>
          <a:bodyPr anchor="t"/>
          <a:lstStyle>
            <a:lvl1pPr marL="0" indent="0" algn="r">
              <a:buNone/>
              <a:defRPr b="0" i="0">
                <a:solidFill>
                  <a:schemeClr val="tx1">
                    <a:lumMod val="65000"/>
                    <a:lumOff val="35000"/>
                  </a:schemeClr>
                </a:solidFill>
                <a:latin typeface="Hiragino Kaku Gothic Pro W3" panose="020B0300000000000000" pitchFamily="34" charset="-128"/>
                <a:ea typeface="Hiragino Kaku Gothic Pro W3" panose="020B0300000000000000" pitchFamily="34" charset="-128"/>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436783" y="5904980"/>
            <a:ext cx="766380" cy="370171"/>
          </a:xfrm>
        </p:spPr>
        <p:txBody>
          <a:bodyPr/>
          <a:lstStyle/>
          <a:p>
            <a:fld id="{54A15A39-96D7-DA4A-A419-94C022847E14}" type="datetime1">
              <a:rPr lang="ja-JP" altLang="en-US" smtClean="0"/>
              <a:t>2019/2/11</a:t>
            </a:fld>
            <a:endParaRPr lang="en-US" dirty="0"/>
          </a:p>
        </p:txBody>
      </p:sp>
      <p:sp>
        <p:nvSpPr>
          <p:cNvPr id="5" name="Footer Placeholder 4"/>
          <p:cNvSpPr>
            <a:spLocks noGrp="1"/>
          </p:cNvSpPr>
          <p:nvPr>
            <p:ph type="ftr" sz="quarter" idx="11"/>
          </p:nvPr>
        </p:nvSpPr>
        <p:spPr>
          <a:xfrm>
            <a:off x="1574960" y="5914344"/>
            <a:ext cx="5716488" cy="365125"/>
          </a:xfrm>
        </p:spPr>
        <p:txBody>
          <a:bodyPr/>
          <a:lstStyle/>
          <a:p>
            <a:r>
              <a:rPr lang="en-US"/>
              <a:t>
              </a:t>
            </a:r>
            <a:endParaRPr lang="en-US" dirty="0"/>
          </a:p>
        </p:txBody>
      </p:sp>
      <p:sp>
        <p:nvSpPr>
          <p:cNvPr id="6" name="Slide Number Placeholder 5"/>
          <p:cNvSpPr>
            <a:spLocks noGrp="1"/>
          </p:cNvSpPr>
          <p:nvPr>
            <p:ph type="sldNum" sz="quarter" idx="12"/>
          </p:nvPr>
        </p:nvSpPr>
        <p:spPr>
          <a:xfrm>
            <a:off x="8012389" y="6435472"/>
            <a:ext cx="584978" cy="365125"/>
          </a:xfrm>
        </p:spPr>
        <p:txBody>
          <a:bodyPr/>
          <a:lstStyle>
            <a:lvl1pPr>
              <a:defRPr b="0" i="0">
                <a:latin typeface="+mn-lt"/>
                <a:ea typeface="Hiragino Kaku Gothic ProN W3" panose="020B0300000000000000" pitchFamily="34" charset="-128"/>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46027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942416" y="609600"/>
            <a:ext cx="6591985" cy="3117040"/>
          </a:xfrm>
        </p:spPr>
        <p:txBody>
          <a:bodyPr anchor="ctr">
            <a:normAutofit/>
          </a:bodyPr>
          <a:lstStyle>
            <a:lvl1pPr algn="l">
              <a:defRPr sz="48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01426924"/>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p:spPr>
        <p:txBody>
          <a:bodyPr/>
          <a:lstStyle/>
          <a:p>
            <a:fld id="{6D22F896-40B5-4ADD-8801-0D06FADFA095}" type="slidenum">
              <a:rPr lang="en-US" smtClean="0"/>
              <a:pPr/>
              <a:t>‹#›</a:t>
            </a:fld>
            <a:endParaRPr lang="en-US" dirty="0"/>
          </a:p>
        </p:txBody>
      </p:sp>
      <p:sp>
        <p:nvSpPr>
          <p:cNvPr id="14" name="TextBox 13"/>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587179691"/>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942416" y="2438403"/>
            <a:ext cx="6591985" cy="2724845"/>
          </a:xfrm>
        </p:spPr>
        <p:txBody>
          <a:bodyPr anchor="b">
            <a:normAutofit/>
          </a:bodyPr>
          <a:lstStyle>
            <a:lvl1pPr algn="l">
              <a:defRPr sz="4800" b="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5143973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3"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
        <p:nvSpPr>
          <p:cNvPr id="11" name="TextBox 10"/>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684481718"/>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3103835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76101673"/>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8"/>
            <a:ext cx="1656132" cy="5283817"/>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942416" y="627408"/>
            <a:ext cx="4716348" cy="5283817"/>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17201394"/>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411939" y="918040"/>
            <a:ext cx="6600451" cy="2262781"/>
          </a:xfrm>
        </p:spPr>
        <p:txBody>
          <a:bodyPr anchor="b">
            <a:normAutofit/>
          </a:bodyPr>
          <a:lstStyle>
            <a:lvl1pPr>
              <a:defRPr sz="5400" b="0" i="0">
                <a:solidFill>
                  <a:schemeClr val="accent6">
                    <a:lumMod val="75000"/>
                  </a:schemeClr>
                </a:solidFill>
                <a:latin typeface="Hiragino Kaku Gothic ProN W3" panose="020B0300000000000000" pitchFamily="34" charset="-128"/>
                <a:ea typeface="Hiragino Kaku Gothic ProN W3" panose="020B03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602713" y="3726343"/>
            <a:ext cx="6600451" cy="1126283"/>
          </a:xfrm>
        </p:spPr>
        <p:txBody>
          <a:bodyPr anchor="t"/>
          <a:lstStyle>
            <a:lvl1pPr marL="0" indent="0" algn="r">
              <a:buNone/>
              <a:defRPr b="0" i="0">
                <a:solidFill>
                  <a:schemeClr val="tx1">
                    <a:lumMod val="65000"/>
                    <a:lumOff val="35000"/>
                  </a:schemeClr>
                </a:solidFill>
                <a:latin typeface="Hiragino Kaku Gothic Pro W3" panose="020B0300000000000000" pitchFamily="34" charset="-128"/>
                <a:ea typeface="Hiragino Kaku Gothic Pro W3" panose="020B0300000000000000" pitchFamily="34" charset="-128"/>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436783" y="5904980"/>
            <a:ext cx="766380" cy="370171"/>
          </a:xfrm>
        </p:spPr>
        <p:txBody>
          <a:bodyPr/>
          <a:lstStyle/>
          <a:p>
            <a:fld id="{54A15A39-96D7-DA4A-A419-94C022847E14}" type="datetime1">
              <a:rPr lang="ja-JP" altLang="en-US" smtClean="0"/>
              <a:t>2019/2/11</a:t>
            </a:fld>
            <a:endParaRPr lang="en-US" dirty="0"/>
          </a:p>
        </p:txBody>
      </p:sp>
      <p:sp>
        <p:nvSpPr>
          <p:cNvPr id="5" name="Footer Placeholder 4"/>
          <p:cNvSpPr>
            <a:spLocks noGrp="1"/>
          </p:cNvSpPr>
          <p:nvPr>
            <p:ph type="ftr" sz="quarter" idx="11"/>
          </p:nvPr>
        </p:nvSpPr>
        <p:spPr>
          <a:xfrm>
            <a:off x="1574960" y="5914344"/>
            <a:ext cx="5716488" cy="365125"/>
          </a:xfrm>
        </p:spPr>
        <p:txBody>
          <a:bodyPr/>
          <a:lstStyle/>
          <a:p>
            <a:r>
              <a:rPr lang="en-US"/>
              <a:t>
              </a:t>
            </a:r>
            <a:endParaRPr lang="en-US" dirty="0"/>
          </a:p>
        </p:txBody>
      </p:sp>
      <p:sp>
        <p:nvSpPr>
          <p:cNvPr id="6" name="Slide Number Placeholder 5"/>
          <p:cNvSpPr>
            <a:spLocks noGrp="1"/>
          </p:cNvSpPr>
          <p:nvPr>
            <p:ph type="sldNum" sz="quarter" idx="12"/>
          </p:nvPr>
        </p:nvSpPr>
        <p:spPr>
          <a:xfrm>
            <a:off x="8012389" y="6435472"/>
            <a:ext cx="584978" cy="365125"/>
          </a:xfrm>
          <a:prstGeom prst="rect">
            <a:avLst/>
          </a:prstGeom>
        </p:spPr>
        <p:txBody>
          <a:bodyPr/>
          <a:lstStyle>
            <a:lvl1pPr>
              <a:defRPr b="0" i="0">
                <a:latin typeface="+mn-lt"/>
                <a:ea typeface="Hiragino Kaku Gothic ProN W3" panose="020B0300000000000000" pitchFamily="34" charset="-128"/>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01045989"/>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351CF104-5216-2A4D-8D7A-241ABF9249FC}"/>
              </a:ext>
            </a:extLst>
          </p:cNvPr>
          <p:cNvSpPr/>
          <p:nvPr userDrawn="1"/>
        </p:nvSpPr>
        <p:spPr>
          <a:xfrm>
            <a:off x="-11297" y="-535"/>
            <a:ext cx="9144000" cy="1079405"/>
          </a:xfrm>
          <a:prstGeom prst="rect">
            <a:avLst/>
          </a:prstGeom>
          <a:solidFill>
            <a:srgbClr val="003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9886" y="44893"/>
            <a:ext cx="7053464" cy="989621"/>
          </a:xfrm>
        </p:spPr>
        <p:txBody>
          <a:bodyPr/>
          <a:lstStyle>
            <a:lvl1pPr>
              <a:defRPr>
                <a:solidFill>
                  <a:schemeClr val="bg1"/>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549887" y="1142581"/>
            <a:ext cx="8021632" cy="418493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7603350" y="6058148"/>
            <a:ext cx="766380" cy="370171"/>
          </a:xfrm>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a:xfrm>
            <a:off x="1339638" y="6063194"/>
            <a:ext cx="5716488" cy="365125"/>
          </a:xfrm>
        </p:spPr>
        <p:txBody>
          <a:bodyPr/>
          <a:lstStyle/>
          <a:p>
            <a:endParaRPr lang="en-US" dirty="0"/>
          </a:p>
        </p:txBody>
      </p:sp>
      <p:sp>
        <p:nvSpPr>
          <p:cNvPr id="6" name="Slide Number Placeholder 5"/>
          <p:cNvSpPr>
            <a:spLocks noGrp="1"/>
          </p:cNvSpPr>
          <p:nvPr>
            <p:ph type="sldNum" sz="quarter" idx="12"/>
          </p:nvPr>
        </p:nvSpPr>
        <p:spPr>
          <a:xfrm>
            <a:off x="7986541" y="6470635"/>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67200515"/>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942416" y="2074562"/>
            <a:ext cx="6591985" cy="1468800"/>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F2C7110-2D05-0A40-B837-A21432CA4D50}"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57829" y="6479089"/>
            <a:ext cx="58497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9296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351CF104-5216-2A4D-8D7A-241ABF9249FC}"/>
              </a:ext>
            </a:extLst>
          </p:cNvPr>
          <p:cNvSpPr/>
          <p:nvPr userDrawn="1"/>
        </p:nvSpPr>
        <p:spPr>
          <a:xfrm>
            <a:off x="-11297" y="-535"/>
            <a:ext cx="9144000" cy="1079405"/>
          </a:xfrm>
          <a:prstGeom prst="rect">
            <a:avLst/>
          </a:prstGeom>
          <a:solidFill>
            <a:srgbClr val="003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9886" y="44893"/>
            <a:ext cx="7053464" cy="989621"/>
          </a:xfrm>
        </p:spPr>
        <p:txBody>
          <a:bodyPr/>
          <a:lstStyle>
            <a:lvl1pPr>
              <a:defRPr>
                <a:solidFill>
                  <a:schemeClr val="bg1"/>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549887" y="1142581"/>
            <a:ext cx="8021632" cy="418493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7603350" y="6058148"/>
            <a:ext cx="766380" cy="370171"/>
          </a:xfrm>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a:xfrm>
            <a:off x="1339638" y="6063194"/>
            <a:ext cx="5716488" cy="365125"/>
          </a:xfrm>
        </p:spPr>
        <p:txBody>
          <a:bodyPr/>
          <a:lstStyle/>
          <a:p>
            <a:endParaRPr lang="en-US" dirty="0"/>
          </a:p>
        </p:txBody>
      </p:sp>
      <p:sp>
        <p:nvSpPr>
          <p:cNvPr id="6" name="Slide Number Placeholder 5"/>
          <p:cNvSpPr>
            <a:spLocks noGrp="1"/>
          </p:cNvSpPr>
          <p:nvPr>
            <p:ph type="sldNum" sz="quarter" idx="12"/>
          </p:nvPr>
        </p:nvSpPr>
        <p:spPr>
          <a:xfrm>
            <a:off x="7986541" y="6470635"/>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12724280"/>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942417" y="2136708"/>
            <a:ext cx="3197531"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337308" y="2136708"/>
            <a:ext cx="3197093"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Slide Number Placeholder 5"/>
          <p:cNvSpPr>
            <a:spLocks noGrp="1"/>
          </p:cNvSpPr>
          <p:nvPr>
            <p:ph type="sldNum" sz="quarter" idx="12"/>
          </p:nvPr>
        </p:nvSpPr>
        <p:spPr>
          <a:xfrm>
            <a:off x="7995987" y="6420725"/>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73863297"/>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1942415" y="2802890"/>
            <a:ext cx="3197532"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656155"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333716" y="2799662"/>
            <a:ext cx="3195680"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5"/>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94039800"/>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DCB0507-BAF8-3749-B81B-5ECC68D46EB4}" type="datetime1">
              <a:rPr lang="ja-JP" altLang="en-US" smtClean="0"/>
              <a:t>2019/2/11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65527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73BE18-E4C3-234D-9357-1E3165CDA3C4}" type="datetime1">
              <a:rPr lang="ja-JP" altLang="en-US" smtClean="0"/>
              <a:t>2019/2/11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49764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ja-JP" altLang="en-US"/>
              <a:t>マスター タイトルの書式設定</a:t>
            </a:r>
            <a:endParaRPr lang="en-US" dirty="0"/>
          </a:p>
        </p:txBody>
      </p:sp>
      <p:sp>
        <p:nvSpPr>
          <p:cNvPr id="3" name="Content Placeholder 2"/>
          <p:cNvSpPr>
            <a:spLocks noGrp="1"/>
          </p:cNvSpPr>
          <p:nvPr>
            <p:ph idx="1"/>
          </p:nvPr>
        </p:nvSpPr>
        <p:spPr>
          <a:xfrm>
            <a:off x="4743495" y="446091"/>
            <a:ext cx="3790906" cy="5414963"/>
          </a:xfrm>
        </p:spPr>
        <p:txBody>
          <a:bodyPr anchor="ct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34557032"/>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942416" y="4800600"/>
            <a:ext cx="6591985"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942416"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942416"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4996137"/>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942416" y="609600"/>
            <a:ext cx="6591985" cy="3117040"/>
          </a:xfrm>
        </p:spPr>
        <p:txBody>
          <a:bodyPr anchor="ctr">
            <a:normAutofit/>
          </a:bodyPr>
          <a:lstStyle>
            <a:lvl1pPr algn="l">
              <a:defRPr sz="48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2020559"/>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a:prstGeom prst="rect">
            <a:avLst/>
          </a:prstGeom>
        </p:spPr>
        <p:txBody>
          <a:bodyPr/>
          <a:lstStyle/>
          <a:p>
            <a:fld id="{6D22F896-40B5-4ADD-8801-0D06FADFA095}" type="slidenum">
              <a:rPr lang="en-US" smtClean="0"/>
              <a:pPr/>
              <a:t>‹#›</a:t>
            </a:fld>
            <a:endParaRPr lang="en-US" dirty="0"/>
          </a:p>
        </p:txBody>
      </p:sp>
      <p:sp>
        <p:nvSpPr>
          <p:cNvPr id="14" name="TextBox 13"/>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15989069"/>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942416" y="2438403"/>
            <a:ext cx="6591985" cy="2724845"/>
          </a:xfrm>
        </p:spPr>
        <p:txBody>
          <a:bodyPr anchor="b">
            <a:normAutofit/>
          </a:bodyPr>
          <a:lstStyle>
            <a:lvl1pPr algn="l">
              <a:defRPr sz="4800" b="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3635024"/>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3"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
        <p:nvSpPr>
          <p:cNvPr id="11" name="TextBox 10"/>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01805333"/>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942416" y="2074562"/>
            <a:ext cx="6591985" cy="1468800"/>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F2C7110-2D05-0A40-B837-A21432CA4D50}"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57829" y="6479089"/>
            <a:ext cx="58497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228651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47838651"/>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16960588"/>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8"/>
            <a:ext cx="1656132" cy="5283817"/>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942416" y="627408"/>
            <a:ext cx="4716348" cy="5283817"/>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62987536"/>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942417" y="2136708"/>
            <a:ext cx="3197531"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337308" y="2136708"/>
            <a:ext cx="3197093"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Slide Number Placeholder 5"/>
          <p:cNvSpPr>
            <a:spLocks noGrp="1"/>
          </p:cNvSpPr>
          <p:nvPr>
            <p:ph type="sldNum" sz="quarter" idx="12"/>
          </p:nvPr>
        </p:nvSpPr>
        <p:spPr>
          <a:xfrm>
            <a:off x="7995987" y="6420725"/>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8628328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1942415" y="2802890"/>
            <a:ext cx="3197532"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656155"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333716" y="2799662"/>
            <a:ext cx="3195680"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5"/>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32891365"/>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DCB0507-BAF8-3749-B81B-5ECC68D46EB4}" type="datetime1">
              <a:rPr lang="ja-JP" altLang="en-US" smtClean="0"/>
              <a:t>2019/2/11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177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73BE18-E4C3-234D-9357-1E3165CDA3C4}" type="datetime1">
              <a:rPr lang="ja-JP" altLang="en-US" smtClean="0"/>
              <a:t>2019/2/11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37681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ja-JP" altLang="en-US"/>
              <a:t>マスター タイトルの書式設定</a:t>
            </a:r>
            <a:endParaRPr lang="en-US" dirty="0"/>
          </a:p>
        </p:txBody>
      </p:sp>
      <p:sp>
        <p:nvSpPr>
          <p:cNvPr id="3" name="Content Placeholder 2"/>
          <p:cNvSpPr>
            <a:spLocks noGrp="1"/>
          </p:cNvSpPr>
          <p:nvPr>
            <p:ph idx="1"/>
          </p:nvPr>
        </p:nvSpPr>
        <p:spPr>
          <a:xfrm>
            <a:off x="4743495" y="446091"/>
            <a:ext cx="3790906" cy="5414963"/>
          </a:xfrm>
        </p:spPr>
        <p:txBody>
          <a:bodyPr anchor="ct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267348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942416" y="4800600"/>
            <a:ext cx="6591985"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942416"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942416"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98089813"/>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4" name="ホームベース 33">
            <a:extLst>
              <a:ext uri="{FF2B5EF4-FFF2-40B4-BE49-F238E27FC236}">
                <a16:creationId xmlns:a16="http://schemas.microsoft.com/office/drawing/2014/main" id="{10375AD2-B250-1042-981E-CE1B41840BEC}"/>
              </a:ext>
            </a:extLst>
          </p:cNvPr>
          <p:cNvSpPr/>
          <p:nvPr userDrawn="1"/>
        </p:nvSpPr>
        <p:spPr>
          <a:xfrm>
            <a:off x="8099043" y="6443469"/>
            <a:ext cx="1045072" cy="426813"/>
          </a:xfrm>
          <a:prstGeom prst="homePlate">
            <a:avLst>
              <a:gd name="adj" fmla="val 0"/>
            </a:avLst>
          </a:prstGeom>
          <a:solidFill>
            <a:srgbClr val="49C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cxnSp>
        <p:nvCxnSpPr>
          <p:cNvPr id="35" name="直線コネクタ 34">
            <a:extLst>
              <a:ext uri="{FF2B5EF4-FFF2-40B4-BE49-F238E27FC236}">
                <a16:creationId xmlns:a16="http://schemas.microsoft.com/office/drawing/2014/main" id="{19D448AF-CCE6-2A40-B3B3-1F81E48C84CC}"/>
              </a:ext>
            </a:extLst>
          </p:cNvPr>
          <p:cNvCxnSpPr>
            <a:cxnSpLocks/>
          </p:cNvCxnSpPr>
          <p:nvPr userDrawn="1"/>
        </p:nvCxnSpPr>
        <p:spPr>
          <a:xfrm>
            <a:off x="8596014" y="6653083"/>
            <a:ext cx="479952" cy="0"/>
          </a:xfrm>
          <a:prstGeom prst="line">
            <a:avLst/>
          </a:prstGeom>
          <a:ln w="19050" cap="sq">
            <a:solidFill>
              <a:schemeClr val="bg1"/>
            </a:solidFill>
          </a:ln>
        </p:spPr>
        <p:style>
          <a:lnRef idx="1">
            <a:schemeClr val="accent1"/>
          </a:lnRef>
          <a:fillRef idx="0">
            <a:schemeClr val="accent1"/>
          </a:fillRef>
          <a:effectRef idx="0">
            <a:schemeClr val="accent1"/>
          </a:effectRef>
          <a:fontRef idx="minor">
            <a:schemeClr val="tx1"/>
          </a:fontRef>
        </p:style>
      </p:cxnSp>
      <p:sp>
        <p:nvSpPr>
          <p:cNvPr id="63" name="ひし形 62">
            <a:extLst>
              <a:ext uri="{FF2B5EF4-FFF2-40B4-BE49-F238E27FC236}">
                <a16:creationId xmlns:a16="http://schemas.microsoft.com/office/drawing/2014/main" id="{AC6026A9-D0C1-3949-A4C4-855A6BE90D76}"/>
              </a:ext>
            </a:extLst>
          </p:cNvPr>
          <p:cNvSpPr/>
          <p:nvPr userDrawn="1"/>
        </p:nvSpPr>
        <p:spPr>
          <a:xfrm flipH="1">
            <a:off x="9014352" y="6612427"/>
            <a:ext cx="123228" cy="86132"/>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6" name="Slide Number Placeholder 5"/>
          <p:cNvSpPr>
            <a:spLocks noGrp="1"/>
          </p:cNvSpPr>
          <p:nvPr>
            <p:ph type="sldNum" sz="quarter" idx="4"/>
          </p:nvPr>
        </p:nvSpPr>
        <p:spPr bwMode="gray">
          <a:xfrm>
            <a:off x="8099043" y="6470522"/>
            <a:ext cx="584978" cy="365125"/>
          </a:xfrm>
          <a:prstGeom prst="rect">
            <a:avLst/>
          </a:prstGeom>
        </p:spPr>
        <p:txBody>
          <a:bodyPr vert="horz" lIns="91440" tIns="45720" rIns="91440" bIns="45720" rtlCol="0" anchor="ctr"/>
          <a:lstStyle>
            <a:lvl1pPr algn="r">
              <a:defRPr sz="2000">
                <a:solidFill>
                  <a:schemeClr val="tx1"/>
                </a:solidFill>
              </a:defRPr>
            </a:lvl1pPr>
          </a:lstStyle>
          <a:p>
            <a:fld id="{6D22F896-40B5-4ADD-8801-0D06FADFA095}" type="slidenum">
              <a:rPr lang="en-US" smtClean="0"/>
              <a:pPr/>
              <a:t>‹#›</a:t>
            </a:fld>
            <a:endParaRPr lang="en-US" dirty="0"/>
          </a:p>
        </p:txBody>
      </p:sp>
      <p:sp>
        <p:nvSpPr>
          <p:cNvPr id="4" name="Date Placeholder 3"/>
          <p:cNvSpPr>
            <a:spLocks noGrp="1"/>
          </p:cNvSpPr>
          <p:nvPr>
            <p:ph type="dt" sz="half" idx="2"/>
          </p:nvPr>
        </p:nvSpPr>
        <p:spPr>
          <a:xfrm>
            <a:off x="7280763" y="6159722"/>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6BE245BB-1DD4-104D-9DBA-806F4B48A621}" type="datetime1">
              <a:rPr lang="ja-JP" altLang="en-US" smtClean="0"/>
              <a:t>2019/2/11</a:t>
            </a:fld>
            <a:endParaRPr lang="en-US" dirty="0"/>
          </a:p>
        </p:txBody>
      </p:sp>
      <p:sp>
        <p:nvSpPr>
          <p:cNvPr id="2" name="Title Placeholder 1"/>
          <p:cNvSpPr>
            <a:spLocks noGrp="1"/>
          </p:cNvSpPr>
          <p:nvPr>
            <p:ph type="title"/>
          </p:nvPr>
        </p:nvSpPr>
        <p:spPr>
          <a:xfrm>
            <a:off x="994035" y="123620"/>
            <a:ext cx="7156160" cy="896844"/>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987501" y="1120743"/>
            <a:ext cx="7156160" cy="4570817"/>
          </a:xfrm>
          <a:prstGeom prst="rect">
            <a:avLst/>
          </a:prstGeom>
        </p:spPr>
        <p:txBody>
          <a:bodyPr vert="horz" lIns="91440" tIns="45720" rIns="91440" bIns="45720" rtlCol="0">
            <a:normAutofit/>
          </a:bodyPr>
          <a:lstStyle/>
          <a:p>
            <a:pPr lvl="0"/>
            <a:r>
              <a:rPr lang="ja-JP" altLang="en-US"/>
              <a:t>マスター テキストの書式設定</a:t>
            </a:r>
            <a:endParaRPr lang="en-US" altLang="ja-JP" dirty="0"/>
          </a:p>
          <a:p>
            <a:pPr lvl="1"/>
            <a:r>
              <a:rPr lang="ja-JP" altLang="en-US"/>
              <a:t>第 </a:t>
            </a:r>
            <a:r>
              <a:rPr lang="en-US" altLang="ja-JP" dirty="0"/>
              <a:t>2 </a:t>
            </a:r>
            <a:r>
              <a:rPr lang="ja-JP" altLang="en-US"/>
              <a:t>レベル</a:t>
            </a:r>
            <a:endParaRPr lang="en-US" altLang="ja-JP" dirty="0"/>
          </a:p>
          <a:p>
            <a:pPr lvl="2"/>
            <a:r>
              <a:rPr lang="ja-JP" altLang="en-US"/>
              <a:t>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Footer Placeholder 4"/>
          <p:cNvSpPr>
            <a:spLocks noGrp="1"/>
          </p:cNvSpPr>
          <p:nvPr>
            <p:ph type="ftr" sz="quarter" idx="3"/>
          </p:nvPr>
        </p:nvSpPr>
        <p:spPr>
          <a:xfrm>
            <a:off x="1504854" y="6157145"/>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Tree>
    <p:extLst>
      <p:ext uri="{BB962C8B-B14F-4D97-AF65-F5344CB8AC3E}">
        <p14:creationId xmlns:p14="http://schemas.microsoft.com/office/powerpoint/2010/main" val="3230409380"/>
      </p:ext>
    </p:extLst>
  </p:cSld>
  <p:clrMap bg1="lt1" tx1="dk1" bg2="lt2" tx2="dk2" accent1="accent1" accent2="accent2" accent3="accent3" accent4="accent4" accent5="accent5" accent6="accent6" hlink="hlink" folHlink="folHlink"/>
  <p:sldLayoutIdLst>
    <p:sldLayoutId id="2147484219" r:id="rId1"/>
    <p:sldLayoutId id="2147484220" r:id="rId2"/>
    <p:sldLayoutId id="2147484221" r:id="rId3"/>
    <p:sldLayoutId id="2147484222" r:id="rId4"/>
    <p:sldLayoutId id="2147484223" r:id="rId5"/>
    <p:sldLayoutId id="2147484224" r:id="rId6"/>
    <p:sldLayoutId id="2147484225" r:id="rId7"/>
    <p:sldLayoutId id="2147484226" r:id="rId8"/>
    <p:sldLayoutId id="2147484227" r:id="rId9"/>
    <p:sldLayoutId id="2147484228" r:id="rId10"/>
    <p:sldLayoutId id="2147484229" r:id="rId11"/>
    <p:sldLayoutId id="2147484230" r:id="rId12"/>
    <p:sldLayoutId id="2147484231" r:id="rId13"/>
    <p:sldLayoutId id="2147484232" r:id="rId14"/>
    <p:sldLayoutId id="2147484233" r:id="rId15"/>
    <p:sldLayoutId id="2147484234" r:id="rId16"/>
  </p:sldLayoutIdLst>
  <p:hf hdr="0" ftr="0" dt="0"/>
  <p:txStyles>
    <p:titleStyle>
      <a:lvl1pPr algn="l" defTabSz="457200" rtl="0" eaLnBrk="1" latinLnBrk="0" hangingPunct="1">
        <a:spcBef>
          <a:spcPct val="0"/>
        </a:spcBef>
        <a:buNone/>
        <a:defRPr kumimoji="1" sz="3600" b="0" i="0" kern="1200">
          <a:solidFill>
            <a:schemeClr val="bg1"/>
          </a:solidFill>
          <a:latin typeface="Hiragino Kaku Gothic ProN W3" panose="020B0300000000000000" pitchFamily="34" charset="-128"/>
          <a:ea typeface="Hiragino Kaku Gothic ProN W3" panose="020B0300000000000000"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7280763" y="6159722"/>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6BE245BB-1DD4-104D-9DBA-806F4B48A621}" type="datetime1">
              <a:rPr lang="ja-JP" altLang="en-US" smtClean="0"/>
              <a:t>2019/2/11</a:t>
            </a:fld>
            <a:endParaRPr lang="en-US" dirty="0"/>
          </a:p>
        </p:txBody>
      </p:sp>
      <p:sp>
        <p:nvSpPr>
          <p:cNvPr id="2" name="Title Placeholder 1"/>
          <p:cNvSpPr>
            <a:spLocks noGrp="1"/>
          </p:cNvSpPr>
          <p:nvPr>
            <p:ph type="title"/>
          </p:nvPr>
        </p:nvSpPr>
        <p:spPr>
          <a:xfrm>
            <a:off x="994035" y="123620"/>
            <a:ext cx="7156160" cy="896844"/>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987501" y="1120743"/>
            <a:ext cx="7156160" cy="4570817"/>
          </a:xfrm>
          <a:prstGeom prst="rect">
            <a:avLst/>
          </a:prstGeom>
        </p:spPr>
        <p:txBody>
          <a:bodyPr vert="horz" lIns="91440" tIns="45720" rIns="91440" bIns="45720" rtlCol="0">
            <a:normAutofit/>
          </a:bodyPr>
          <a:lstStyle/>
          <a:p>
            <a:pPr lvl="0"/>
            <a:r>
              <a:rPr lang="ja-JP" altLang="en-US"/>
              <a:t>マスター テキストの書式設定</a:t>
            </a:r>
            <a:endParaRPr lang="en-US" altLang="ja-JP" dirty="0"/>
          </a:p>
          <a:p>
            <a:pPr lvl="1"/>
            <a:r>
              <a:rPr lang="ja-JP" altLang="en-US"/>
              <a:t>第 </a:t>
            </a:r>
            <a:r>
              <a:rPr lang="en-US" altLang="ja-JP" dirty="0"/>
              <a:t>2 </a:t>
            </a:r>
            <a:r>
              <a:rPr lang="ja-JP" altLang="en-US"/>
              <a:t>レベル</a:t>
            </a:r>
            <a:endParaRPr lang="en-US" altLang="ja-JP" dirty="0"/>
          </a:p>
          <a:p>
            <a:pPr lvl="2"/>
            <a:r>
              <a:rPr lang="ja-JP" altLang="en-US"/>
              <a:t>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Footer Placeholder 4"/>
          <p:cNvSpPr>
            <a:spLocks noGrp="1"/>
          </p:cNvSpPr>
          <p:nvPr>
            <p:ph type="ftr" sz="quarter" idx="3"/>
          </p:nvPr>
        </p:nvSpPr>
        <p:spPr>
          <a:xfrm>
            <a:off x="1504854" y="6157145"/>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Tree>
    <p:extLst>
      <p:ext uri="{BB962C8B-B14F-4D97-AF65-F5344CB8AC3E}">
        <p14:creationId xmlns:p14="http://schemas.microsoft.com/office/powerpoint/2010/main" val="3165200737"/>
      </p:ext>
    </p:extLst>
  </p:cSld>
  <p:clrMap bg1="lt1" tx1="dk1" bg2="lt2" tx2="dk2" accent1="accent1" accent2="accent2" accent3="accent3" accent4="accent4" accent5="accent5" accent6="accent6" hlink="hlink" folHlink="folHlink"/>
  <p:sldLayoutIdLst>
    <p:sldLayoutId id="2147484202" r:id="rId1"/>
    <p:sldLayoutId id="2147484203" r:id="rId2"/>
    <p:sldLayoutId id="2147484204" r:id="rId3"/>
    <p:sldLayoutId id="2147484205" r:id="rId4"/>
    <p:sldLayoutId id="2147484206" r:id="rId5"/>
    <p:sldLayoutId id="2147484207" r:id="rId6"/>
    <p:sldLayoutId id="2147484208" r:id="rId7"/>
    <p:sldLayoutId id="2147484209" r:id="rId8"/>
    <p:sldLayoutId id="2147484210" r:id="rId9"/>
    <p:sldLayoutId id="2147484211" r:id="rId10"/>
    <p:sldLayoutId id="2147484212" r:id="rId11"/>
    <p:sldLayoutId id="2147484213" r:id="rId12"/>
    <p:sldLayoutId id="2147484214" r:id="rId13"/>
    <p:sldLayoutId id="2147484215" r:id="rId14"/>
    <p:sldLayoutId id="2147484216" r:id="rId15"/>
    <p:sldLayoutId id="2147484217" r:id="rId16"/>
  </p:sldLayoutIdLst>
  <p:hf hdr="0" ftr="0" dt="0"/>
  <p:txStyles>
    <p:titleStyle>
      <a:lvl1pPr algn="l" defTabSz="457200" rtl="0" eaLnBrk="1" latinLnBrk="0" hangingPunct="1">
        <a:spcBef>
          <a:spcPct val="0"/>
        </a:spcBef>
        <a:buNone/>
        <a:defRPr kumimoji="1" sz="3600" b="0" i="0" kern="1200">
          <a:solidFill>
            <a:schemeClr val="bg1"/>
          </a:solidFill>
          <a:latin typeface="Hiragino Kaku Gothic ProN W3" panose="020B0300000000000000" pitchFamily="34" charset="-128"/>
          <a:ea typeface="Hiragino Kaku Gothic ProN W3" panose="020B0300000000000000"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3" Type="http://schemas.openxmlformats.org/officeDocument/2006/relationships/image" Target="../media/image49.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31.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20.png"/></Relationships>
</file>

<file path=ppt/slides/_rels/slide32.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5.png"/><Relationship Id="rId4" Type="http://schemas.openxmlformats.org/officeDocument/2006/relationships/image" Target="../media/image120.png"/></Relationships>
</file>

<file path=ppt/slides/_rels/slide3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18.xml"/><Relationship Id="rId1" Type="http://schemas.openxmlformats.org/officeDocument/2006/relationships/slideLayout" Target="../slideLayouts/slideLayout18.xml"/><Relationship Id="rId4" Type="http://schemas.openxmlformats.org/officeDocument/2006/relationships/image" Target="../media/image21.emf"/></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8.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3.mp4"/><Relationship Id="rId7" Type="http://schemas.openxmlformats.org/officeDocument/2006/relationships/image" Target="../media/image4.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video" Target="../media/media3.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914FA4-E23A-604E-81CF-7657C72DC1C2}"/>
              </a:ext>
            </a:extLst>
          </p:cNvPr>
          <p:cNvSpPr>
            <a:spLocks noGrp="1"/>
          </p:cNvSpPr>
          <p:nvPr>
            <p:ph type="ctrTitle"/>
          </p:nvPr>
        </p:nvSpPr>
        <p:spPr>
          <a:xfrm>
            <a:off x="569843" y="771868"/>
            <a:ext cx="8004314" cy="1776091"/>
          </a:xfrm>
          <a:ln w="28575">
            <a:solidFill>
              <a:schemeClr val="accent1"/>
            </a:solidFill>
          </a:ln>
        </p:spPr>
        <p:txBody>
          <a:bodyPr>
            <a:noAutofit/>
          </a:bodyPr>
          <a:lstStyle/>
          <a:p>
            <a:r>
              <a:rPr lang="ja-JP" altLang="en-US" sz="3600"/>
              <a:t>机</a:t>
            </a:r>
            <a:r>
              <a:rPr kumimoji="1" lang="ja-JP" altLang="en-US" sz="3600"/>
              <a:t>の裏に設置した</a:t>
            </a:r>
            <a:br>
              <a:rPr kumimoji="1" lang="en-US" altLang="ja-JP" sz="3600" dirty="0"/>
            </a:br>
            <a:r>
              <a:rPr kumimoji="1" lang="ja-JP" altLang="en-US" sz="3600"/>
              <a:t>距離センサアレイによる膝位置認識と</a:t>
            </a:r>
            <a:br>
              <a:rPr kumimoji="1" lang="en-US" altLang="ja-JP" sz="3600" dirty="0"/>
            </a:br>
            <a:r>
              <a:rPr kumimoji="1" lang="ja-JP" altLang="en-US" sz="3600"/>
              <a:t>カーソル操作への応用</a:t>
            </a:r>
          </a:p>
        </p:txBody>
      </p:sp>
      <p:sp>
        <p:nvSpPr>
          <p:cNvPr id="3" name="字幕 2">
            <a:extLst>
              <a:ext uri="{FF2B5EF4-FFF2-40B4-BE49-F238E27FC236}">
                <a16:creationId xmlns:a16="http://schemas.microsoft.com/office/drawing/2014/main" id="{9778BD4F-3149-DC4D-8C41-633FEFEB50F6}"/>
              </a:ext>
            </a:extLst>
          </p:cNvPr>
          <p:cNvSpPr>
            <a:spLocks noGrp="1"/>
          </p:cNvSpPr>
          <p:nvPr>
            <p:ph type="subTitle" idx="1"/>
          </p:nvPr>
        </p:nvSpPr>
        <p:spPr>
          <a:xfrm>
            <a:off x="4916556" y="3898623"/>
            <a:ext cx="2504729" cy="925169"/>
          </a:xfrm>
        </p:spPr>
        <p:txBody>
          <a:bodyPr>
            <a:normAutofit/>
          </a:bodyPr>
          <a:lstStyle/>
          <a:p>
            <a:r>
              <a:rPr kumimoji="1" lang="ja-JP" altLang="en-US" sz="4400" u="sng">
                <a:latin typeface="Hiragino Kaku Gothic ProN W3" panose="020B0300000000000000" pitchFamily="34" charset="-128"/>
                <a:ea typeface="Hiragino Kaku Gothic ProN W3" panose="020B0300000000000000" pitchFamily="34" charset="-128"/>
              </a:rPr>
              <a:t>市川</a:t>
            </a:r>
            <a:r>
              <a:rPr kumimoji="1" lang="en-US" altLang="ja-JP" sz="4400" u="sng" dirty="0">
                <a:latin typeface="Hiragino Kaku Gothic ProN W3" panose="020B0300000000000000" pitchFamily="34" charset="-128"/>
                <a:ea typeface="Hiragino Kaku Gothic ProN W3" panose="020B0300000000000000" pitchFamily="34" charset="-128"/>
              </a:rPr>
              <a:t> </a:t>
            </a:r>
            <a:r>
              <a:rPr kumimoji="1" lang="ja-JP" altLang="en-US" sz="4400" u="sng">
                <a:latin typeface="Hiragino Kaku Gothic ProN W3" panose="020B0300000000000000" pitchFamily="34" charset="-128"/>
                <a:ea typeface="Hiragino Kaku Gothic ProN W3" panose="020B0300000000000000" pitchFamily="34" charset="-128"/>
              </a:rPr>
              <a:t>佑</a:t>
            </a:r>
            <a:endParaRPr kumimoji="1" lang="en-US" altLang="ja-JP" sz="4400" u="sng" dirty="0">
              <a:latin typeface="Hiragino Kaku Gothic ProN W3" panose="020B0300000000000000" pitchFamily="34" charset="-128"/>
              <a:ea typeface="Hiragino Kaku Gothic ProN W3" panose="020B0300000000000000" pitchFamily="34" charset="-128"/>
            </a:endParaRPr>
          </a:p>
        </p:txBody>
      </p:sp>
      <p:sp>
        <p:nvSpPr>
          <p:cNvPr id="4" name="テキスト ボックス 3">
            <a:extLst>
              <a:ext uri="{FF2B5EF4-FFF2-40B4-BE49-F238E27FC236}">
                <a16:creationId xmlns:a16="http://schemas.microsoft.com/office/drawing/2014/main" id="{7E1B8EB8-376F-3F47-8629-B97F8924587F}"/>
              </a:ext>
            </a:extLst>
          </p:cNvPr>
          <p:cNvSpPr txBox="1"/>
          <p:nvPr/>
        </p:nvSpPr>
        <p:spPr>
          <a:xfrm>
            <a:off x="4134678" y="4823792"/>
            <a:ext cx="4068486" cy="1815882"/>
          </a:xfrm>
          <a:prstGeom prst="rect">
            <a:avLst/>
          </a:prstGeom>
          <a:noFill/>
        </p:spPr>
        <p:txBody>
          <a:bodyPr wrap="square" rtlCol="0">
            <a:spAutoFit/>
          </a:bodyPr>
          <a:lstStyle/>
          <a:p>
            <a:r>
              <a:rPr kumimoji="1"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学籍番号：</a:t>
            </a:r>
            <a:r>
              <a:rPr kumimoji="1"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201511342</a:t>
            </a:r>
            <a:endPar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指導教員：</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高橋</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伸</a:t>
            </a:r>
            <a:b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b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志築</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文太郎</a:t>
            </a:r>
            <a:endParaRPr kumimoji="1"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endParaRPr kumimoji="1"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p:txBody>
      </p:sp>
    </p:spTree>
    <p:extLst>
      <p:ext uri="{BB962C8B-B14F-4D97-AF65-F5344CB8AC3E}">
        <p14:creationId xmlns:p14="http://schemas.microsoft.com/office/powerpoint/2010/main" val="1867017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10</a:t>
            </a:fld>
            <a:endParaRPr lang="en-US" dirty="0"/>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6" y="1149882"/>
                <a:ext cx="8021632" cy="295370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en-US" altLang="ja-JP" dirty="0"/>
                  <a:t>Xiao</a:t>
                </a:r>
                <a:r>
                  <a:rPr lang="ja-JP" altLang="en-US"/>
                  <a:t>ら</a:t>
                </a:r>
                <a:r>
                  <a:rPr lang="en-US" altLang="ja-JP" dirty="0"/>
                  <a:t>[4]</a:t>
                </a:r>
                <a:r>
                  <a:rPr lang="ja-JP" altLang="en-US"/>
                  <a:t>の方法を参考にし、膝の座標</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m:t>
                        </m:r>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𝑥</m:t>
                        </m:r>
                      </m:sub>
                    </m:sSub>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𝑦</m:t>
                        </m:r>
                      </m:sub>
                    </m:sSub>
                    <m:r>
                      <a:rPr lang="en-US" altLang="ja-JP" b="0" i="1" smtClean="0">
                        <a:latin typeface="Cambria Math" panose="02040503050406030204" pitchFamily="18" charset="0"/>
                      </a:rPr>
                      <m:t>)</m:t>
                    </m:r>
                  </m:oMath>
                </a14:m>
                <a:r>
                  <a:rPr lang="ja-JP" altLang="en-US"/>
                  <a:t>を計算</a:t>
                </a:r>
                <a:endParaRPr lang="en-US" altLang="ja-JP" dirty="0"/>
              </a:p>
              <a:p>
                <a:pPr lvl="1"/>
                <a:r>
                  <a:rPr lang="ja-JP" altLang="en-US"/>
                  <a:t>マイコンを介して、距離データ</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を取得</a:t>
                </a:r>
                <a:endParaRPr lang="en-US" altLang="ja-JP" dirty="0"/>
              </a:p>
              <a:p>
                <a:pPr lvl="1"/>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𝑦</m:t>
                        </m:r>
                      </m:sub>
                    </m:sSub>
                  </m:oMath>
                </a14:m>
                <a:r>
                  <a:rPr lang="ja-JP" altLang="en-US"/>
                  <a:t>を</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の最小値とする</a:t>
                </a:r>
                <a:endParaRPr lang="en-US" altLang="ja-JP" dirty="0"/>
              </a:p>
              <a:p>
                <a:pPr lvl="1"/>
                <a:r>
                  <a:rPr lang="ja-JP" altLang="en-US"/>
                  <a:t>それぞれの距離センサに重みをつけ、</a:t>
                </a:r>
                <a:r>
                  <a:rPr lang="en-US" altLang="ja-JP" dirty="0"/>
                  <a:t> </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𝑥</m:t>
                        </m:r>
                      </m:sub>
                    </m:sSub>
                  </m:oMath>
                </a14:m>
                <a:r>
                  <a:rPr lang="ja-JP" altLang="en-US"/>
                  <a:t>を計算</a:t>
                </a:r>
                <a:endParaRPr lang="en-US" altLang="ja-JP" dirty="0"/>
              </a:p>
              <a:p>
                <a:pPr lvl="2"/>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𝑥</m:t>
                        </m:r>
                      </m:sub>
                    </m:sSub>
                  </m:oMath>
                </a14:m>
                <a:r>
                  <a:rPr lang="ja-JP" altLang="en-US" dirty="0"/>
                  <a:t>を連続的</a:t>
                </a:r>
                <a:r>
                  <a:rPr lang="ja-JP" altLang="en-US"/>
                  <a:t>な値で計算することができる</a:t>
                </a:r>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6" y="1149882"/>
                <a:ext cx="8021632" cy="2953705"/>
              </a:xfrm>
              <a:prstGeom prst="rect">
                <a:avLst/>
              </a:prstGeom>
              <a:blipFill>
                <a:blip r:embed="rId3"/>
                <a:stretch>
                  <a:fillRect l="-1264" t="-2146" r="-790" b="-2575"/>
                </a:stretch>
              </a:blipFill>
            </p:spPr>
            <p:txBody>
              <a:bodyPr/>
              <a:lstStyle/>
              <a:p>
                <a:r>
                  <a:rPr lang="ja-JP" altLang="en-US">
                    <a:noFill/>
                  </a:rPr>
                  <a:t> </a:t>
                </a:r>
              </a:p>
            </p:txBody>
          </p:sp>
        </mc:Fallback>
      </mc:AlternateContent>
      <p:sp>
        <p:nvSpPr>
          <p:cNvPr id="89" name="テキスト ボックス 88">
            <a:extLst>
              <a:ext uri="{FF2B5EF4-FFF2-40B4-BE49-F238E27FC236}">
                <a16:creationId xmlns:a16="http://schemas.microsoft.com/office/drawing/2014/main" id="{48FCD5F2-05AD-3645-A2BA-796E5F46ED74}"/>
              </a:ext>
            </a:extLst>
          </p:cNvPr>
          <p:cNvSpPr txBox="1"/>
          <p:nvPr/>
        </p:nvSpPr>
        <p:spPr>
          <a:xfrm>
            <a:off x="549886" y="6254214"/>
            <a:ext cx="7738982" cy="738664"/>
          </a:xfrm>
          <a:prstGeom prst="rect">
            <a:avLst/>
          </a:prstGeom>
          <a:noFill/>
        </p:spPr>
        <p:txBody>
          <a:bodyPr wrap="square" rtlCol="0">
            <a:spAutoFit/>
          </a:bodyPr>
          <a:lstStyle/>
          <a:p>
            <a:r>
              <a:rPr kumimoji="1" lang="en-US" altLang="ja-JP" sz="1050" dirty="0"/>
              <a:t>[4]</a:t>
            </a:r>
            <a:r>
              <a:rPr lang="en-US" altLang="ja-JP" sz="1050" dirty="0"/>
              <a:t> Robert Xiao, Teng Cao, Ning Guo, Jun </a:t>
            </a:r>
            <a:r>
              <a:rPr lang="en-US" altLang="ja-JP" sz="1050" dirty="0" err="1"/>
              <a:t>Zhuo</a:t>
            </a:r>
            <a:r>
              <a:rPr lang="en-US" altLang="ja-JP" sz="1050" dirty="0"/>
              <a:t>, Yang Zhang, and Chris Harrison. </a:t>
            </a:r>
            <a:r>
              <a:rPr lang="en-US" altLang="ja-JP" sz="1050" dirty="0" err="1"/>
              <a:t>Lumiwatch</a:t>
            </a:r>
            <a:r>
              <a:rPr lang="en-US" altLang="ja-JP" sz="1050" dirty="0"/>
              <a:t>: On-arm projected graphics and touch input. In Proceedings of the 2018 CHI Conference on Human Factors in Computing Systems, CHI ’18, pp. 95:1–95:11, New York, NY, USA, 2018. ACM.</a:t>
            </a:r>
          </a:p>
          <a:p>
            <a:endParaRPr kumimoji="1" lang="ja-JP" altLang="en-US" sz="1050"/>
          </a:p>
        </p:txBody>
      </p:sp>
      <p:sp>
        <p:nvSpPr>
          <p:cNvPr id="55" name="台形 54">
            <a:extLst>
              <a:ext uri="{FF2B5EF4-FFF2-40B4-BE49-F238E27FC236}">
                <a16:creationId xmlns:a16="http://schemas.microsoft.com/office/drawing/2014/main" id="{929A477E-3C66-5840-959E-0A9983AA2AF7}"/>
              </a:ext>
            </a:extLst>
          </p:cNvPr>
          <p:cNvSpPr/>
          <p:nvPr/>
        </p:nvSpPr>
        <p:spPr>
          <a:xfrm>
            <a:off x="773358" y="5404145"/>
            <a:ext cx="7292038" cy="729967"/>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フリーフォーム 97">
            <a:extLst>
              <a:ext uri="{FF2B5EF4-FFF2-40B4-BE49-F238E27FC236}">
                <a16:creationId xmlns:a16="http://schemas.microsoft.com/office/drawing/2014/main" id="{AF3C173E-EC2F-264C-A734-A98DD12B2594}"/>
              </a:ext>
            </a:extLst>
          </p:cNvPr>
          <p:cNvSpPr/>
          <p:nvPr/>
        </p:nvSpPr>
        <p:spPr>
          <a:xfrm rot="21409001">
            <a:off x="3349679" y="4913343"/>
            <a:ext cx="1556194" cy="1316444"/>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円/楕円 55">
            <a:extLst>
              <a:ext uri="{FF2B5EF4-FFF2-40B4-BE49-F238E27FC236}">
                <a16:creationId xmlns:a16="http://schemas.microsoft.com/office/drawing/2014/main" id="{3869084D-EF0A-B34D-937B-9A6368E6E3B1}"/>
              </a:ext>
            </a:extLst>
          </p:cNvPr>
          <p:cNvSpPr/>
          <p:nvPr/>
        </p:nvSpPr>
        <p:spPr>
          <a:xfrm>
            <a:off x="3965221" y="4980618"/>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58" name="正方形/長方形 57">
            <a:extLst>
              <a:ext uri="{FF2B5EF4-FFF2-40B4-BE49-F238E27FC236}">
                <a16:creationId xmlns:a16="http://schemas.microsoft.com/office/drawing/2014/main" id="{40B4330F-6C2F-FA44-B590-3C02C1FC824B}"/>
              </a:ext>
            </a:extLst>
          </p:cNvPr>
          <p:cNvSpPr/>
          <p:nvPr/>
        </p:nvSpPr>
        <p:spPr>
          <a:xfrm>
            <a:off x="1971331" y="4206296"/>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9" name="直線矢印コネクタ 58">
            <a:extLst>
              <a:ext uri="{FF2B5EF4-FFF2-40B4-BE49-F238E27FC236}">
                <a16:creationId xmlns:a16="http://schemas.microsoft.com/office/drawing/2014/main" id="{D178C58D-C270-A843-A7CE-5673CFE9F82B}"/>
              </a:ext>
            </a:extLst>
          </p:cNvPr>
          <p:cNvCxnSpPr>
            <a:cxnSpLocks/>
          </p:cNvCxnSpPr>
          <p:nvPr/>
        </p:nvCxnSpPr>
        <p:spPr>
          <a:xfrm>
            <a:off x="2659682" y="422524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線矢印コネクタ 59">
            <a:extLst>
              <a:ext uri="{FF2B5EF4-FFF2-40B4-BE49-F238E27FC236}">
                <a16:creationId xmlns:a16="http://schemas.microsoft.com/office/drawing/2014/main" id="{CFE6ABF8-771F-8D48-BD09-F3E825565461}"/>
              </a:ext>
            </a:extLst>
          </p:cNvPr>
          <p:cNvCxnSpPr>
            <a:cxnSpLocks/>
          </p:cNvCxnSpPr>
          <p:nvPr/>
        </p:nvCxnSpPr>
        <p:spPr>
          <a:xfrm>
            <a:off x="2195703" y="4223689"/>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395101A3-9AB5-4D4D-8FA1-AD49E1143CCC}"/>
              </a:ext>
            </a:extLst>
          </p:cNvPr>
          <p:cNvCxnSpPr>
            <a:cxnSpLocks/>
          </p:cNvCxnSpPr>
          <p:nvPr/>
        </p:nvCxnSpPr>
        <p:spPr>
          <a:xfrm>
            <a:off x="3180542" y="4425104"/>
            <a:ext cx="0" cy="11789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B73DD878-FFBF-7640-B103-CD18995CA426}"/>
              </a:ext>
            </a:extLst>
          </p:cNvPr>
          <p:cNvCxnSpPr>
            <a:cxnSpLocks/>
          </p:cNvCxnSpPr>
          <p:nvPr/>
        </p:nvCxnSpPr>
        <p:spPr>
          <a:xfrm>
            <a:off x="3688884" y="44505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矢印コネクタ 62">
            <a:extLst>
              <a:ext uri="{FF2B5EF4-FFF2-40B4-BE49-F238E27FC236}">
                <a16:creationId xmlns:a16="http://schemas.microsoft.com/office/drawing/2014/main" id="{174B0371-3AD3-AA4E-8DF3-7ABCA168841D}"/>
              </a:ext>
            </a:extLst>
          </p:cNvPr>
          <p:cNvCxnSpPr>
            <a:cxnSpLocks/>
          </p:cNvCxnSpPr>
          <p:nvPr/>
        </p:nvCxnSpPr>
        <p:spPr>
          <a:xfrm>
            <a:off x="4219700" y="4425104"/>
            <a:ext cx="0" cy="4243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線矢印コネクタ 63">
            <a:extLst>
              <a:ext uri="{FF2B5EF4-FFF2-40B4-BE49-F238E27FC236}">
                <a16:creationId xmlns:a16="http://schemas.microsoft.com/office/drawing/2014/main" id="{C05251BC-E56E-EF4C-AE86-5E58CDD653B0}"/>
              </a:ext>
            </a:extLst>
          </p:cNvPr>
          <p:cNvCxnSpPr>
            <a:cxnSpLocks/>
            <a:stCxn id="91" idx="2"/>
          </p:cNvCxnSpPr>
          <p:nvPr/>
        </p:nvCxnSpPr>
        <p:spPr>
          <a:xfrm>
            <a:off x="4699321" y="4428841"/>
            <a:ext cx="13402" cy="6884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矢印コネクタ 66">
            <a:extLst>
              <a:ext uri="{FF2B5EF4-FFF2-40B4-BE49-F238E27FC236}">
                <a16:creationId xmlns:a16="http://schemas.microsoft.com/office/drawing/2014/main" id="{D5C2AD9A-A1DC-C141-B811-E7669230679B}"/>
              </a:ext>
            </a:extLst>
          </p:cNvPr>
          <p:cNvCxnSpPr>
            <a:cxnSpLocks/>
          </p:cNvCxnSpPr>
          <p:nvPr/>
        </p:nvCxnSpPr>
        <p:spPr>
          <a:xfrm>
            <a:off x="5202561" y="4294782"/>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a:extLst>
              <a:ext uri="{FF2B5EF4-FFF2-40B4-BE49-F238E27FC236}">
                <a16:creationId xmlns:a16="http://schemas.microsoft.com/office/drawing/2014/main" id="{209C9BF4-1849-E44D-B209-A26A4F75A706}"/>
              </a:ext>
            </a:extLst>
          </p:cNvPr>
          <p:cNvCxnSpPr>
            <a:cxnSpLocks/>
          </p:cNvCxnSpPr>
          <p:nvPr/>
        </p:nvCxnSpPr>
        <p:spPr>
          <a:xfrm>
            <a:off x="5681339" y="4212115"/>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線矢印コネクタ 69">
            <a:extLst>
              <a:ext uri="{FF2B5EF4-FFF2-40B4-BE49-F238E27FC236}">
                <a16:creationId xmlns:a16="http://schemas.microsoft.com/office/drawing/2014/main" id="{2F83950C-6774-E94A-995C-A0F01AE9B83C}"/>
              </a:ext>
            </a:extLst>
          </p:cNvPr>
          <p:cNvCxnSpPr>
            <a:cxnSpLocks/>
          </p:cNvCxnSpPr>
          <p:nvPr/>
        </p:nvCxnSpPr>
        <p:spPr>
          <a:xfrm>
            <a:off x="6201205" y="4223689"/>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矢印コネクタ 70">
            <a:extLst>
              <a:ext uri="{FF2B5EF4-FFF2-40B4-BE49-F238E27FC236}">
                <a16:creationId xmlns:a16="http://schemas.microsoft.com/office/drawing/2014/main" id="{810F36A5-8D6C-7F47-918D-99803EBF37EF}"/>
              </a:ext>
            </a:extLst>
          </p:cNvPr>
          <p:cNvCxnSpPr>
            <a:cxnSpLocks/>
            <a:stCxn id="95" idx="2"/>
          </p:cNvCxnSpPr>
          <p:nvPr/>
        </p:nvCxnSpPr>
        <p:spPr>
          <a:xfrm>
            <a:off x="6670751" y="4425655"/>
            <a:ext cx="19415" cy="1182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正方形/長方形 71">
            <a:extLst>
              <a:ext uri="{FF2B5EF4-FFF2-40B4-BE49-F238E27FC236}">
                <a16:creationId xmlns:a16="http://schemas.microsoft.com/office/drawing/2014/main" id="{CD2C811D-F53F-1648-951F-C21F582EC6DC}"/>
              </a:ext>
            </a:extLst>
          </p:cNvPr>
          <p:cNvSpPr/>
          <p:nvPr/>
        </p:nvSpPr>
        <p:spPr>
          <a:xfrm>
            <a:off x="2079956" y="4212114"/>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73" name="正方形/長方形 72">
            <a:extLst>
              <a:ext uri="{FF2B5EF4-FFF2-40B4-BE49-F238E27FC236}">
                <a16:creationId xmlns:a16="http://schemas.microsoft.com/office/drawing/2014/main" id="{EF68AC38-0EF3-2647-AFBC-67BD9799B3A4}"/>
              </a:ext>
            </a:extLst>
          </p:cNvPr>
          <p:cNvSpPr/>
          <p:nvPr/>
        </p:nvSpPr>
        <p:spPr>
          <a:xfrm>
            <a:off x="2543935" y="4212117"/>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75" name="正方形/長方形 74">
            <a:extLst>
              <a:ext uri="{FF2B5EF4-FFF2-40B4-BE49-F238E27FC236}">
                <a16:creationId xmlns:a16="http://schemas.microsoft.com/office/drawing/2014/main" id="{ADCAAC50-EC5C-0B44-8CA9-B56C0A051E8F}"/>
              </a:ext>
            </a:extLst>
          </p:cNvPr>
          <p:cNvSpPr/>
          <p:nvPr/>
        </p:nvSpPr>
        <p:spPr>
          <a:xfrm>
            <a:off x="3064795" y="4223689"/>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76" name="正方形/長方形 75">
            <a:extLst>
              <a:ext uri="{FF2B5EF4-FFF2-40B4-BE49-F238E27FC236}">
                <a16:creationId xmlns:a16="http://schemas.microsoft.com/office/drawing/2014/main" id="{ECA1157B-A749-2341-A27D-F1FF2614B4D0}"/>
              </a:ext>
            </a:extLst>
          </p:cNvPr>
          <p:cNvSpPr/>
          <p:nvPr/>
        </p:nvSpPr>
        <p:spPr>
          <a:xfrm>
            <a:off x="3573137" y="4212238"/>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a:t>3</a:t>
            </a:r>
            <a:endParaRPr kumimoji="1" lang="ja-JP" altLang="en-US"/>
          </a:p>
        </p:txBody>
      </p:sp>
      <p:sp>
        <p:nvSpPr>
          <p:cNvPr id="77" name="正方形/長方形 76">
            <a:extLst>
              <a:ext uri="{FF2B5EF4-FFF2-40B4-BE49-F238E27FC236}">
                <a16:creationId xmlns:a16="http://schemas.microsoft.com/office/drawing/2014/main" id="{DDC02F38-EB84-024C-A147-736E9F3A39B4}"/>
              </a:ext>
            </a:extLst>
          </p:cNvPr>
          <p:cNvSpPr/>
          <p:nvPr/>
        </p:nvSpPr>
        <p:spPr>
          <a:xfrm>
            <a:off x="4099266" y="4214717"/>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91" name="正方形/長方形 90">
            <a:extLst>
              <a:ext uri="{FF2B5EF4-FFF2-40B4-BE49-F238E27FC236}">
                <a16:creationId xmlns:a16="http://schemas.microsoft.com/office/drawing/2014/main" id="{DDE24640-3D38-E145-A67B-21F4A656AA4A}"/>
              </a:ext>
            </a:extLst>
          </p:cNvPr>
          <p:cNvSpPr/>
          <p:nvPr/>
        </p:nvSpPr>
        <p:spPr>
          <a:xfrm>
            <a:off x="4583574" y="4203109"/>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92" name="正方形/長方形 91">
            <a:extLst>
              <a:ext uri="{FF2B5EF4-FFF2-40B4-BE49-F238E27FC236}">
                <a16:creationId xmlns:a16="http://schemas.microsoft.com/office/drawing/2014/main" id="{35138135-2300-2649-9FD0-711E7EB6A41F}"/>
              </a:ext>
            </a:extLst>
          </p:cNvPr>
          <p:cNvSpPr/>
          <p:nvPr/>
        </p:nvSpPr>
        <p:spPr>
          <a:xfrm>
            <a:off x="5067882" y="4204691"/>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93" name="正方形/長方形 92">
            <a:extLst>
              <a:ext uri="{FF2B5EF4-FFF2-40B4-BE49-F238E27FC236}">
                <a16:creationId xmlns:a16="http://schemas.microsoft.com/office/drawing/2014/main" id="{98BDBD68-9699-EA4B-90DE-9C4884A256A6}"/>
              </a:ext>
            </a:extLst>
          </p:cNvPr>
          <p:cNvSpPr/>
          <p:nvPr/>
        </p:nvSpPr>
        <p:spPr>
          <a:xfrm>
            <a:off x="5565592" y="420568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94" name="正方形/長方形 93">
            <a:extLst>
              <a:ext uri="{FF2B5EF4-FFF2-40B4-BE49-F238E27FC236}">
                <a16:creationId xmlns:a16="http://schemas.microsoft.com/office/drawing/2014/main" id="{2A5EB270-57C2-EE43-83DD-BF6B036676AB}"/>
              </a:ext>
            </a:extLst>
          </p:cNvPr>
          <p:cNvSpPr/>
          <p:nvPr/>
        </p:nvSpPr>
        <p:spPr>
          <a:xfrm>
            <a:off x="6089991" y="4210270"/>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95" name="正方形/長方形 94">
            <a:extLst>
              <a:ext uri="{FF2B5EF4-FFF2-40B4-BE49-F238E27FC236}">
                <a16:creationId xmlns:a16="http://schemas.microsoft.com/office/drawing/2014/main" id="{B07598FB-BED4-8F42-96D8-ECC17E305676}"/>
              </a:ext>
            </a:extLst>
          </p:cNvPr>
          <p:cNvSpPr/>
          <p:nvPr/>
        </p:nvSpPr>
        <p:spPr>
          <a:xfrm>
            <a:off x="6555004" y="4206296"/>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96" name="テキスト ボックス 95">
            <a:extLst>
              <a:ext uri="{FF2B5EF4-FFF2-40B4-BE49-F238E27FC236}">
                <a16:creationId xmlns:a16="http://schemas.microsoft.com/office/drawing/2014/main" id="{03CE8E88-A1CB-2A4A-9282-22E7FDADE117}"/>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Tree>
    <p:extLst>
      <p:ext uri="{BB962C8B-B14F-4D97-AF65-F5344CB8AC3E}">
        <p14:creationId xmlns:p14="http://schemas.microsoft.com/office/powerpoint/2010/main" val="421268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929E24-1295-014B-B6CA-52CC63E749DB}"/>
              </a:ext>
            </a:extLst>
          </p:cNvPr>
          <p:cNvSpPr>
            <a:spLocks noGrp="1"/>
          </p:cNvSpPr>
          <p:nvPr>
            <p:ph type="title"/>
          </p:nvPr>
        </p:nvSpPr>
        <p:spPr/>
        <p:txBody>
          <a:bodyPr/>
          <a:lstStyle/>
          <a:p>
            <a:r>
              <a:rPr kumimoji="1" lang="ja-JP" altLang="en-US"/>
              <a:t>カーソル座標への変換</a:t>
            </a:r>
          </a:p>
        </p:txBody>
      </p:sp>
      <p:sp>
        <p:nvSpPr>
          <p:cNvPr id="3" name="コンテンツ プレースホルダー 2">
            <a:extLst>
              <a:ext uri="{FF2B5EF4-FFF2-40B4-BE49-F238E27FC236}">
                <a16:creationId xmlns:a16="http://schemas.microsoft.com/office/drawing/2014/main" id="{408F9CE0-E24A-684D-87D5-143142C9B4D3}"/>
              </a:ext>
            </a:extLst>
          </p:cNvPr>
          <p:cNvSpPr>
            <a:spLocks noGrp="1"/>
          </p:cNvSpPr>
          <p:nvPr>
            <p:ph idx="1"/>
          </p:nvPr>
        </p:nvSpPr>
        <p:spPr>
          <a:xfrm>
            <a:off x="549887" y="1142580"/>
            <a:ext cx="8021632" cy="3205246"/>
          </a:xfrm>
        </p:spPr>
        <p:txBody>
          <a:bodyPr>
            <a:normAutofit/>
          </a:bodyPr>
          <a:lstStyle/>
          <a:p>
            <a:r>
              <a:rPr lang="ja-JP" altLang="en-US"/>
              <a:t>操作開始前にキャリブレーションを行う</a:t>
            </a:r>
            <a:endParaRPr lang="en-US" altLang="ja-JP" dirty="0"/>
          </a:p>
          <a:p>
            <a:pPr lvl="1"/>
            <a:r>
              <a:rPr lang="ja-JP" altLang="en-US"/>
              <a:t>画面の上下左右と中心の</a:t>
            </a:r>
            <a:r>
              <a:rPr lang="en-US" altLang="ja-JP" dirty="0"/>
              <a:t>5</a:t>
            </a:r>
            <a:r>
              <a:rPr lang="ja-JP" altLang="en-US"/>
              <a:t>点で膝の位置を記録</a:t>
            </a:r>
            <a:endParaRPr lang="en-US" altLang="ja-JP" dirty="0"/>
          </a:p>
          <a:p>
            <a:pPr lvl="2"/>
            <a:r>
              <a:rPr lang="ja-JP" altLang="en-US"/>
              <a:t>中心位置をユーザが意図した位置で決定できる</a:t>
            </a:r>
            <a:endParaRPr lang="en-US" altLang="ja-JP" dirty="0"/>
          </a:p>
          <a:p>
            <a:r>
              <a:rPr lang="ja-JP" altLang="en-US"/>
              <a:t>キャリブレーションの記録から画面を</a:t>
            </a:r>
            <a:br>
              <a:rPr lang="en-US" altLang="ja-JP" dirty="0"/>
            </a:br>
            <a:r>
              <a:rPr lang="en-US" altLang="ja-JP" dirty="0"/>
              <a:t>4</a:t>
            </a:r>
            <a:r>
              <a:rPr lang="ja-JP" altLang="en-US"/>
              <a:t>分割し、各領域で画面の解像度に合わせて</a:t>
            </a:r>
            <a:br>
              <a:rPr lang="en-US" altLang="ja-JP" dirty="0"/>
            </a:br>
            <a:r>
              <a:rPr lang="ja-JP" altLang="en-US"/>
              <a:t>計算</a:t>
            </a:r>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633D23B9-481E-3443-B4A0-A9F9C55FEBA6}"/>
              </a:ext>
            </a:extLst>
          </p:cNvPr>
          <p:cNvSpPr>
            <a:spLocks noGrp="1"/>
          </p:cNvSpPr>
          <p:nvPr>
            <p:ph type="sldNum" sz="quarter" idx="12"/>
          </p:nvPr>
        </p:nvSpPr>
        <p:spPr>
          <a:xfrm>
            <a:off x="7986541" y="6470635"/>
            <a:ext cx="584978" cy="365125"/>
          </a:xfrm>
        </p:spPr>
        <p:txBody>
          <a:bodyPr/>
          <a:lstStyle/>
          <a:p>
            <a:fld id="{6D22F896-40B5-4ADD-8801-0D06FADFA095}" type="slidenum">
              <a:rPr lang="en-US" smtClean="0"/>
              <a:pPr/>
              <a:t>11</a:t>
            </a:fld>
            <a:endParaRPr lang="en-US" dirty="0"/>
          </a:p>
        </p:txBody>
      </p:sp>
      <p:sp>
        <p:nvSpPr>
          <p:cNvPr id="52" name="正方形/長方形 51">
            <a:extLst>
              <a:ext uri="{FF2B5EF4-FFF2-40B4-BE49-F238E27FC236}">
                <a16:creationId xmlns:a16="http://schemas.microsoft.com/office/drawing/2014/main" id="{673E0BE5-3DD2-824B-BCFD-DC1794B51A72}"/>
              </a:ext>
            </a:extLst>
          </p:cNvPr>
          <p:cNvSpPr/>
          <p:nvPr/>
        </p:nvSpPr>
        <p:spPr>
          <a:xfrm>
            <a:off x="2647069" y="4799238"/>
            <a:ext cx="3125038" cy="15268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3" name="直線コネクタ 52">
            <a:extLst>
              <a:ext uri="{FF2B5EF4-FFF2-40B4-BE49-F238E27FC236}">
                <a16:creationId xmlns:a16="http://schemas.microsoft.com/office/drawing/2014/main" id="{7C355902-D134-B245-8722-3F0487FAA5D3}"/>
              </a:ext>
            </a:extLst>
          </p:cNvPr>
          <p:cNvCxnSpPr>
            <a:stCxn id="52" idx="0"/>
            <a:endCxn id="52" idx="2"/>
          </p:cNvCxnSpPr>
          <p:nvPr/>
        </p:nvCxnSpPr>
        <p:spPr>
          <a:xfrm>
            <a:off x="4209588" y="4799238"/>
            <a:ext cx="0" cy="15268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BFB09D16-0D71-9F4A-ABE1-38EC70544BBE}"/>
              </a:ext>
            </a:extLst>
          </p:cNvPr>
          <p:cNvCxnSpPr>
            <a:cxnSpLocks/>
            <a:stCxn id="52" idx="1"/>
            <a:endCxn id="52" idx="3"/>
          </p:cNvCxnSpPr>
          <p:nvPr/>
        </p:nvCxnSpPr>
        <p:spPr>
          <a:xfrm>
            <a:off x="2647069" y="5562661"/>
            <a:ext cx="312503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5" name="テキスト ボックス 54">
                <a:extLst>
                  <a:ext uri="{FF2B5EF4-FFF2-40B4-BE49-F238E27FC236}">
                    <a16:creationId xmlns:a16="http://schemas.microsoft.com/office/drawing/2014/main" id="{3FC56F2A-3760-2946-B96D-DC4A2363D8C3}"/>
                  </a:ext>
                </a:extLst>
              </p:cNvPr>
              <p:cNvSpPr txBox="1"/>
              <p:nvPr/>
            </p:nvSpPr>
            <p:spPr>
              <a:xfrm>
                <a:off x="5772107" y="5380254"/>
                <a:ext cx="854135" cy="3945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𝐶</m:t>
                          </m:r>
                        </m:e>
                        <m:sub>
                          <m:sSub>
                            <m:sSubPr>
                              <m:ctrlPr>
                                <a:rPr lang="en-US" altLang="ja-JP" i="1">
                                  <a:latin typeface="Cambria Math" panose="02040503050406030204" pitchFamily="18" charset="0"/>
                                </a:rPr>
                              </m:ctrlPr>
                            </m:sSubPr>
                            <m:e>
                              <m:r>
                                <a:rPr lang="en-US" altLang="ja-JP" i="1">
                                  <a:latin typeface="Cambria Math" panose="02040503050406030204" pitchFamily="18" charset="0"/>
                                </a:rPr>
                                <m:t>𝑐𝑒𝑛𝑡𝑒𝑟</m:t>
                              </m:r>
                            </m:e>
                            <m:sub>
                              <m:r>
                                <a:rPr lang="en-US" altLang="ja-JP" i="1">
                                  <a:latin typeface="Cambria Math" panose="02040503050406030204" pitchFamily="18" charset="0"/>
                                </a:rPr>
                                <m:t>𝑥</m:t>
                              </m:r>
                            </m:sub>
                          </m:sSub>
                        </m:sub>
                      </m:sSub>
                    </m:oMath>
                  </m:oMathPara>
                </a14:m>
                <a:endParaRPr kumimoji="1" lang="ja-JP" altLang="en-US"/>
              </a:p>
            </p:txBody>
          </p:sp>
        </mc:Choice>
        <mc:Fallback xmlns="">
          <p:sp>
            <p:nvSpPr>
              <p:cNvPr id="55" name="テキスト ボックス 54">
                <a:extLst>
                  <a:ext uri="{FF2B5EF4-FFF2-40B4-BE49-F238E27FC236}">
                    <a16:creationId xmlns:a16="http://schemas.microsoft.com/office/drawing/2014/main" id="{3FC56F2A-3760-2946-B96D-DC4A2363D8C3}"/>
                  </a:ext>
                </a:extLst>
              </p:cNvPr>
              <p:cNvSpPr txBox="1">
                <a:spLocks noRot="1" noChangeAspect="1" noMove="1" noResize="1" noEditPoints="1" noAdjustHandles="1" noChangeArrowheads="1" noChangeShapeType="1" noTextEdit="1"/>
              </p:cNvSpPr>
              <p:nvPr/>
            </p:nvSpPr>
            <p:spPr>
              <a:xfrm>
                <a:off x="5772107" y="5380254"/>
                <a:ext cx="854135" cy="394532"/>
              </a:xfrm>
              <a:prstGeom prst="rect">
                <a:avLst/>
              </a:prstGeom>
              <a:blipFill>
                <a:blip r:embed="rId2"/>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6" name="テキスト ボックス 55">
                <a:extLst>
                  <a:ext uri="{FF2B5EF4-FFF2-40B4-BE49-F238E27FC236}">
                    <a16:creationId xmlns:a16="http://schemas.microsoft.com/office/drawing/2014/main" id="{DE3A2165-1B86-744F-971E-9E70E1CE17F7}"/>
                  </a:ext>
                </a:extLst>
              </p:cNvPr>
              <p:cNvSpPr txBox="1"/>
              <p:nvPr/>
            </p:nvSpPr>
            <p:spPr>
              <a:xfrm>
                <a:off x="2362855" y="6304365"/>
                <a:ext cx="568428" cy="39158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𝐶</m:t>
                          </m:r>
                        </m:e>
                        <m:sub>
                          <m:r>
                            <a:rPr lang="en-US" altLang="ja-JP" i="1">
                              <a:latin typeface="Cambria Math" panose="02040503050406030204" pitchFamily="18" charset="0"/>
                            </a:rPr>
                            <m:t>𝑙𝑒𝑓𝑡</m:t>
                          </m:r>
                        </m:sub>
                      </m:sSub>
                    </m:oMath>
                  </m:oMathPara>
                </a14:m>
                <a:endParaRPr kumimoji="1" lang="ja-JP" altLang="en-US"/>
              </a:p>
            </p:txBody>
          </p:sp>
        </mc:Choice>
        <mc:Fallback xmlns="">
          <p:sp>
            <p:nvSpPr>
              <p:cNvPr id="56" name="テキスト ボックス 55">
                <a:extLst>
                  <a:ext uri="{FF2B5EF4-FFF2-40B4-BE49-F238E27FC236}">
                    <a16:creationId xmlns:a16="http://schemas.microsoft.com/office/drawing/2014/main" id="{DE3A2165-1B86-744F-971E-9E70E1CE17F7}"/>
                  </a:ext>
                </a:extLst>
              </p:cNvPr>
              <p:cNvSpPr txBox="1">
                <a:spLocks noRot="1" noChangeAspect="1" noMove="1" noResize="1" noEditPoints="1" noAdjustHandles="1" noChangeArrowheads="1" noChangeShapeType="1" noTextEdit="1"/>
              </p:cNvSpPr>
              <p:nvPr/>
            </p:nvSpPr>
            <p:spPr>
              <a:xfrm>
                <a:off x="2362855" y="6304365"/>
                <a:ext cx="568428" cy="391582"/>
              </a:xfrm>
              <a:prstGeom prst="rect">
                <a:avLst/>
              </a:prstGeom>
              <a:blipFill>
                <a:blip r:embed="rId3"/>
                <a:stretch>
                  <a:fillRect r="-6522" b="-625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7" name="テキスト ボックス 56">
                <a:extLst>
                  <a:ext uri="{FF2B5EF4-FFF2-40B4-BE49-F238E27FC236}">
                    <a16:creationId xmlns:a16="http://schemas.microsoft.com/office/drawing/2014/main" id="{16C47F37-6C43-C047-92B7-4E915B5C74E2}"/>
                  </a:ext>
                </a:extLst>
              </p:cNvPr>
              <p:cNvSpPr txBox="1"/>
              <p:nvPr/>
            </p:nvSpPr>
            <p:spPr>
              <a:xfrm>
                <a:off x="5481542" y="6321392"/>
                <a:ext cx="568428" cy="39190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r>
                            <a:rPr lang="en-US" altLang="ja-JP" b="0" i="1" smtClean="0">
                              <a:latin typeface="Cambria Math" panose="02040503050406030204" pitchFamily="18" charset="0"/>
                            </a:rPr>
                            <m:t>𝑟𝑖𝑔h𝑡</m:t>
                          </m:r>
                        </m:sub>
                      </m:sSub>
                    </m:oMath>
                  </m:oMathPara>
                </a14:m>
                <a:endParaRPr kumimoji="1" lang="ja-JP" altLang="en-US"/>
              </a:p>
            </p:txBody>
          </p:sp>
        </mc:Choice>
        <mc:Fallback xmlns="">
          <p:sp>
            <p:nvSpPr>
              <p:cNvPr id="57" name="テキスト ボックス 56">
                <a:extLst>
                  <a:ext uri="{FF2B5EF4-FFF2-40B4-BE49-F238E27FC236}">
                    <a16:creationId xmlns:a16="http://schemas.microsoft.com/office/drawing/2014/main" id="{16C47F37-6C43-C047-92B7-4E915B5C74E2}"/>
                  </a:ext>
                </a:extLst>
              </p:cNvPr>
              <p:cNvSpPr txBox="1">
                <a:spLocks noRot="1" noChangeAspect="1" noMove="1" noResize="1" noEditPoints="1" noAdjustHandles="1" noChangeArrowheads="1" noChangeShapeType="1" noTextEdit="1"/>
              </p:cNvSpPr>
              <p:nvPr/>
            </p:nvSpPr>
            <p:spPr>
              <a:xfrm>
                <a:off x="5481542" y="6321392"/>
                <a:ext cx="568428" cy="391902"/>
              </a:xfrm>
              <a:prstGeom prst="rect">
                <a:avLst/>
              </a:prstGeom>
              <a:blipFill>
                <a:blip r:embed="rId4"/>
                <a:stretch>
                  <a:fillRect r="-27273" b="-625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8" name="テキスト ボックス 57">
                <a:extLst>
                  <a:ext uri="{FF2B5EF4-FFF2-40B4-BE49-F238E27FC236}">
                    <a16:creationId xmlns:a16="http://schemas.microsoft.com/office/drawing/2014/main" id="{8F29694D-2FEC-1042-912A-4B7587DFBF6F}"/>
                  </a:ext>
                </a:extLst>
              </p:cNvPr>
              <p:cNvSpPr txBox="1"/>
              <p:nvPr/>
            </p:nvSpPr>
            <p:spPr>
              <a:xfrm>
                <a:off x="5765756" y="6045557"/>
                <a:ext cx="56842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r>
                            <a:rPr lang="en-US" altLang="ja-JP" b="0" i="1" smtClean="0">
                              <a:latin typeface="Cambria Math" panose="02040503050406030204" pitchFamily="18" charset="0"/>
                            </a:rPr>
                            <m:t>𝑙𝑜𝑤𝑒𝑟</m:t>
                          </m:r>
                        </m:sub>
                      </m:sSub>
                    </m:oMath>
                  </m:oMathPara>
                </a14:m>
                <a:endParaRPr kumimoji="1" lang="ja-JP" altLang="en-US"/>
              </a:p>
            </p:txBody>
          </p:sp>
        </mc:Choice>
        <mc:Fallback xmlns="">
          <p:sp>
            <p:nvSpPr>
              <p:cNvPr id="58" name="テキスト ボックス 57">
                <a:extLst>
                  <a:ext uri="{FF2B5EF4-FFF2-40B4-BE49-F238E27FC236}">
                    <a16:creationId xmlns:a16="http://schemas.microsoft.com/office/drawing/2014/main" id="{8F29694D-2FEC-1042-912A-4B7587DFBF6F}"/>
                  </a:ext>
                </a:extLst>
              </p:cNvPr>
              <p:cNvSpPr txBox="1">
                <a:spLocks noRot="1" noChangeAspect="1" noMove="1" noResize="1" noEditPoints="1" noAdjustHandles="1" noChangeArrowheads="1" noChangeShapeType="1" noTextEdit="1"/>
              </p:cNvSpPr>
              <p:nvPr/>
            </p:nvSpPr>
            <p:spPr>
              <a:xfrm>
                <a:off x="5765756" y="6045557"/>
                <a:ext cx="568428" cy="369332"/>
              </a:xfrm>
              <a:prstGeom prst="rect">
                <a:avLst/>
              </a:prstGeom>
              <a:blipFill>
                <a:blip r:embed="rId5"/>
                <a:stretch>
                  <a:fillRect r="-28261"/>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9" name="テキスト ボックス 58">
                <a:extLst>
                  <a:ext uri="{FF2B5EF4-FFF2-40B4-BE49-F238E27FC236}">
                    <a16:creationId xmlns:a16="http://schemas.microsoft.com/office/drawing/2014/main" id="{989518DB-6E5E-5741-9F10-3F96622D80EC}"/>
                  </a:ext>
                </a:extLst>
              </p:cNvPr>
              <p:cNvSpPr txBox="1"/>
              <p:nvPr/>
            </p:nvSpPr>
            <p:spPr>
              <a:xfrm>
                <a:off x="5733950" y="4574565"/>
                <a:ext cx="568428" cy="3907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r>
                            <a:rPr lang="en-US" altLang="ja-JP" b="0" i="1" smtClean="0">
                              <a:latin typeface="Cambria Math" panose="02040503050406030204" pitchFamily="18" charset="0"/>
                            </a:rPr>
                            <m:t>𝑢𝑝𝑝𝑒𝑟</m:t>
                          </m:r>
                        </m:sub>
                      </m:sSub>
                    </m:oMath>
                  </m:oMathPara>
                </a14:m>
                <a:endParaRPr kumimoji="1" lang="ja-JP" altLang="en-US"/>
              </a:p>
            </p:txBody>
          </p:sp>
        </mc:Choice>
        <mc:Fallback xmlns="">
          <p:sp>
            <p:nvSpPr>
              <p:cNvPr id="59" name="テキスト ボックス 58">
                <a:extLst>
                  <a:ext uri="{FF2B5EF4-FFF2-40B4-BE49-F238E27FC236}">
                    <a16:creationId xmlns:a16="http://schemas.microsoft.com/office/drawing/2014/main" id="{989518DB-6E5E-5741-9F10-3F96622D80EC}"/>
                  </a:ext>
                </a:extLst>
              </p:cNvPr>
              <p:cNvSpPr txBox="1">
                <a:spLocks noRot="1" noChangeAspect="1" noMove="1" noResize="1" noEditPoints="1" noAdjustHandles="1" noChangeArrowheads="1" noChangeShapeType="1" noTextEdit="1"/>
              </p:cNvSpPr>
              <p:nvPr/>
            </p:nvSpPr>
            <p:spPr>
              <a:xfrm>
                <a:off x="5733950" y="4574565"/>
                <a:ext cx="568428" cy="390748"/>
              </a:xfrm>
              <a:prstGeom prst="rect">
                <a:avLst/>
              </a:prstGeom>
              <a:blipFill>
                <a:blip r:embed="rId6"/>
                <a:stretch>
                  <a:fillRect r="-34783" b="-3226"/>
                </a:stretch>
              </a:blipFill>
            </p:spPr>
            <p:txBody>
              <a:bodyPr/>
              <a:lstStyle/>
              <a:p>
                <a:r>
                  <a:rPr lang="ja-JP" altLang="en-US">
                    <a:noFill/>
                  </a:rPr>
                  <a:t> </a:t>
                </a:r>
              </a:p>
            </p:txBody>
          </p:sp>
        </mc:Fallback>
      </mc:AlternateContent>
      <p:sp>
        <p:nvSpPr>
          <p:cNvPr id="60" name="テキスト ボックス 59">
            <a:extLst>
              <a:ext uri="{FF2B5EF4-FFF2-40B4-BE49-F238E27FC236}">
                <a16:creationId xmlns:a16="http://schemas.microsoft.com/office/drawing/2014/main" id="{4C245004-3CB0-8441-A839-D37FD875A00D}"/>
              </a:ext>
            </a:extLst>
          </p:cNvPr>
          <p:cNvSpPr txBox="1"/>
          <p:nvPr/>
        </p:nvSpPr>
        <p:spPr>
          <a:xfrm>
            <a:off x="3478529" y="4186792"/>
            <a:ext cx="1574359" cy="369332"/>
          </a:xfrm>
          <a:prstGeom prst="rect">
            <a:avLst/>
          </a:prstGeom>
          <a:noFill/>
        </p:spPr>
        <p:txBody>
          <a:bodyPr wrap="square" rtlCol="0">
            <a:spAutoFit/>
          </a:bodyPr>
          <a:lstStyle/>
          <a:p>
            <a:r>
              <a:rPr kumimoji="1" lang="ja-JP" altLang="en-US"/>
              <a:t>ディスプレイ</a:t>
            </a:r>
          </a:p>
        </p:txBody>
      </p:sp>
      <p:sp>
        <p:nvSpPr>
          <p:cNvPr id="61" name="テキスト ボックス 60">
            <a:extLst>
              <a:ext uri="{FF2B5EF4-FFF2-40B4-BE49-F238E27FC236}">
                <a16:creationId xmlns:a16="http://schemas.microsoft.com/office/drawing/2014/main" id="{68465283-826E-724C-BC6D-D867539DE7BC}"/>
              </a:ext>
            </a:extLst>
          </p:cNvPr>
          <p:cNvSpPr txBox="1"/>
          <p:nvPr/>
        </p:nvSpPr>
        <p:spPr>
          <a:xfrm>
            <a:off x="3256063" y="4965313"/>
            <a:ext cx="310101" cy="369332"/>
          </a:xfrm>
          <a:prstGeom prst="rect">
            <a:avLst/>
          </a:prstGeom>
          <a:noFill/>
        </p:spPr>
        <p:txBody>
          <a:bodyPr wrap="square" rtlCol="0">
            <a:spAutoFit/>
          </a:bodyPr>
          <a:lstStyle/>
          <a:p>
            <a:r>
              <a:rPr kumimoji="1" lang="en-US" altLang="ja-JP" dirty="0">
                <a:solidFill>
                  <a:srgbClr val="FF0000"/>
                </a:solidFill>
              </a:rPr>
              <a:t>2</a:t>
            </a:r>
            <a:endParaRPr kumimoji="1" lang="ja-JP" altLang="en-US">
              <a:solidFill>
                <a:srgbClr val="FF0000"/>
              </a:solidFill>
            </a:endParaRPr>
          </a:p>
        </p:txBody>
      </p:sp>
      <p:sp>
        <p:nvSpPr>
          <p:cNvPr id="62" name="テキスト ボックス 61">
            <a:extLst>
              <a:ext uri="{FF2B5EF4-FFF2-40B4-BE49-F238E27FC236}">
                <a16:creationId xmlns:a16="http://schemas.microsoft.com/office/drawing/2014/main" id="{F804884C-AC13-1C44-A378-8CDF9FD8932B}"/>
              </a:ext>
            </a:extLst>
          </p:cNvPr>
          <p:cNvSpPr txBox="1"/>
          <p:nvPr/>
        </p:nvSpPr>
        <p:spPr>
          <a:xfrm>
            <a:off x="4897838" y="4965313"/>
            <a:ext cx="310101" cy="369332"/>
          </a:xfrm>
          <a:prstGeom prst="rect">
            <a:avLst/>
          </a:prstGeom>
          <a:noFill/>
        </p:spPr>
        <p:txBody>
          <a:bodyPr wrap="square" rtlCol="0">
            <a:spAutoFit/>
          </a:bodyPr>
          <a:lstStyle/>
          <a:p>
            <a:r>
              <a:rPr kumimoji="1" lang="en-US" altLang="ja-JP" dirty="0">
                <a:solidFill>
                  <a:schemeClr val="bg1"/>
                </a:solidFill>
              </a:rPr>
              <a:t>1</a:t>
            </a:r>
            <a:endParaRPr kumimoji="1" lang="ja-JP" altLang="en-US">
              <a:solidFill>
                <a:schemeClr val="bg1"/>
              </a:solidFill>
            </a:endParaRPr>
          </a:p>
        </p:txBody>
      </p:sp>
      <p:sp>
        <p:nvSpPr>
          <p:cNvPr id="63" name="テキスト ボックス 62">
            <a:extLst>
              <a:ext uri="{FF2B5EF4-FFF2-40B4-BE49-F238E27FC236}">
                <a16:creationId xmlns:a16="http://schemas.microsoft.com/office/drawing/2014/main" id="{11B30E6E-10FE-7F4D-ACAE-639ACD09DAC3}"/>
              </a:ext>
            </a:extLst>
          </p:cNvPr>
          <p:cNvSpPr txBox="1"/>
          <p:nvPr/>
        </p:nvSpPr>
        <p:spPr>
          <a:xfrm>
            <a:off x="3273278" y="5741512"/>
            <a:ext cx="310101" cy="369332"/>
          </a:xfrm>
          <a:prstGeom prst="rect">
            <a:avLst/>
          </a:prstGeom>
          <a:noFill/>
        </p:spPr>
        <p:txBody>
          <a:bodyPr wrap="square" rtlCol="0">
            <a:spAutoFit/>
          </a:bodyPr>
          <a:lstStyle/>
          <a:p>
            <a:r>
              <a:rPr kumimoji="1" lang="en-US" altLang="ja-JP" dirty="0">
                <a:solidFill>
                  <a:schemeClr val="bg1"/>
                </a:solidFill>
              </a:rPr>
              <a:t>3</a:t>
            </a:r>
            <a:endParaRPr kumimoji="1" lang="ja-JP" altLang="en-US">
              <a:solidFill>
                <a:schemeClr val="bg1"/>
              </a:solidFill>
            </a:endParaRPr>
          </a:p>
        </p:txBody>
      </p:sp>
      <p:sp>
        <p:nvSpPr>
          <p:cNvPr id="64" name="テキスト ボックス 63">
            <a:extLst>
              <a:ext uri="{FF2B5EF4-FFF2-40B4-BE49-F238E27FC236}">
                <a16:creationId xmlns:a16="http://schemas.microsoft.com/office/drawing/2014/main" id="{F7524B39-85CE-EC44-9AAA-0396DD5E3358}"/>
              </a:ext>
            </a:extLst>
          </p:cNvPr>
          <p:cNvSpPr txBox="1"/>
          <p:nvPr/>
        </p:nvSpPr>
        <p:spPr>
          <a:xfrm>
            <a:off x="4897839" y="5737142"/>
            <a:ext cx="310101" cy="369332"/>
          </a:xfrm>
          <a:prstGeom prst="rect">
            <a:avLst/>
          </a:prstGeom>
          <a:noFill/>
        </p:spPr>
        <p:txBody>
          <a:bodyPr wrap="square" rtlCol="0">
            <a:spAutoFit/>
          </a:bodyPr>
          <a:lstStyle/>
          <a:p>
            <a:r>
              <a:rPr kumimoji="1" lang="en-US" altLang="ja-JP" dirty="0">
                <a:solidFill>
                  <a:schemeClr val="bg1"/>
                </a:solidFill>
              </a:rPr>
              <a:t>4</a:t>
            </a:r>
            <a:endParaRPr kumimoji="1" lang="ja-JP" altLang="en-US">
              <a:solidFill>
                <a:schemeClr val="bg1"/>
              </a:solidFill>
            </a:endParaRPr>
          </a:p>
        </p:txBody>
      </p:sp>
      <p:sp>
        <p:nvSpPr>
          <p:cNvPr id="65" name="円/楕円 64">
            <a:extLst>
              <a:ext uri="{FF2B5EF4-FFF2-40B4-BE49-F238E27FC236}">
                <a16:creationId xmlns:a16="http://schemas.microsoft.com/office/drawing/2014/main" id="{7BD3EE05-78C7-E740-9AB3-16A1EE5E1132}"/>
              </a:ext>
            </a:extLst>
          </p:cNvPr>
          <p:cNvSpPr/>
          <p:nvPr/>
        </p:nvSpPr>
        <p:spPr>
          <a:xfrm>
            <a:off x="3804389" y="5163695"/>
            <a:ext cx="166978" cy="16697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mc:AlternateContent xmlns:mc="http://schemas.openxmlformats.org/markup-compatibility/2006" xmlns:a14="http://schemas.microsoft.com/office/drawing/2010/main">
        <mc:Choice Requires="a14">
          <p:sp>
            <p:nvSpPr>
              <p:cNvPr id="68" name="テキスト ボックス 67">
                <a:extLst>
                  <a:ext uri="{FF2B5EF4-FFF2-40B4-BE49-F238E27FC236}">
                    <a16:creationId xmlns:a16="http://schemas.microsoft.com/office/drawing/2014/main" id="{1D956A7E-415A-F749-B2D0-A6681B37AF16}"/>
                  </a:ext>
                </a:extLst>
              </p:cNvPr>
              <p:cNvSpPr txBox="1"/>
              <p:nvPr/>
            </p:nvSpPr>
            <p:spPr>
              <a:xfrm>
                <a:off x="3662459" y="6313750"/>
                <a:ext cx="854135" cy="3945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𝐶</m:t>
                          </m:r>
                        </m:e>
                        <m:sub>
                          <m:sSub>
                            <m:sSubPr>
                              <m:ctrlPr>
                                <a:rPr lang="en-US" altLang="ja-JP" i="1">
                                  <a:latin typeface="Cambria Math" panose="02040503050406030204" pitchFamily="18" charset="0"/>
                                </a:rPr>
                              </m:ctrlPr>
                            </m:sSubPr>
                            <m:e>
                              <m:r>
                                <a:rPr lang="en-US" altLang="ja-JP" i="1">
                                  <a:latin typeface="Cambria Math" panose="02040503050406030204" pitchFamily="18" charset="0"/>
                                </a:rPr>
                                <m:t>𝑐𝑒𝑛𝑡𝑒𝑟</m:t>
                              </m:r>
                            </m:e>
                            <m:sub>
                              <m:r>
                                <a:rPr lang="en-US" altLang="ja-JP" i="1">
                                  <a:latin typeface="Cambria Math" panose="02040503050406030204" pitchFamily="18" charset="0"/>
                                </a:rPr>
                                <m:t>𝑥</m:t>
                              </m:r>
                            </m:sub>
                          </m:sSub>
                        </m:sub>
                      </m:sSub>
                    </m:oMath>
                  </m:oMathPara>
                </a14:m>
                <a:endParaRPr kumimoji="1" lang="ja-JP" altLang="en-US"/>
              </a:p>
            </p:txBody>
          </p:sp>
        </mc:Choice>
        <mc:Fallback xmlns="">
          <p:sp>
            <p:nvSpPr>
              <p:cNvPr id="68" name="テキスト ボックス 67">
                <a:extLst>
                  <a:ext uri="{FF2B5EF4-FFF2-40B4-BE49-F238E27FC236}">
                    <a16:creationId xmlns:a16="http://schemas.microsoft.com/office/drawing/2014/main" id="{1D956A7E-415A-F749-B2D0-A6681B37AF16}"/>
                  </a:ext>
                </a:extLst>
              </p:cNvPr>
              <p:cNvSpPr txBox="1">
                <a:spLocks noRot="1" noChangeAspect="1" noMove="1" noResize="1" noEditPoints="1" noAdjustHandles="1" noChangeArrowheads="1" noChangeShapeType="1" noTextEdit="1"/>
              </p:cNvSpPr>
              <p:nvPr/>
            </p:nvSpPr>
            <p:spPr>
              <a:xfrm>
                <a:off x="3662459" y="6313750"/>
                <a:ext cx="854135" cy="394532"/>
              </a:xfrm>
              <a:prstGeom prst="rect">
                <a:avLst/>
              </a:prstGeom>
              <a:blipFill>
                <a:blip r:embed="rId7"/>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750251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fontScale="90000"/>
          </a:bodyPr>
          <a:lstStyle/>
          <a:p>
            <a:r>
              <a:rPr lang="ja-JP" altLang="en-US"/>
              <a:t>膝によるマウスカーソル操作の性能評価</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kumimoji="1" lang="ja-JP" altLang="en-US"/>
              <a:t>膝によるマウスカーソル操作をフィッツの法則に当てはめて、その性能とユーザの操作性・疲労感を調査</a:t>
            </a:r>
            <a:endParaRPr kumimoji="1" lang="en-US" altLang="ja-JP" dirty="0"/>
          </a:p>
          <a:p>
            <a:r>
              <a:rPr lang="ja-JP" altLang="en-US"/>
              <a:t>参加者：</a:t>
            </a:r>
            <a:r>
              <a:rPr lang="en-US" altLang="ja-JP" dirty="0"/>
              <a:t>3</a:t>
            </a:r>
            <a:r>
              <a:rPr lang="ja-JP" altLang="en-US"/>
              <a:t>名（全て男性）</a:t>
            </a:r>
            <a:endParaRPr lang="en-US" altLang="ja-JP" dirty="0"/>
          </a:p>
          <a:p>
            <a:pPr lvl="1"/>
            <a:r>
              <a:rPr kumimoji="1" lang="en-US" altLang="ja-JP" dirty="0"/>
              <a:t>P1</a:t>
            </a:r>
            <a:r>
              <a:rPr kumimoji="1" lang="ja-JP" altLang="en-US"/>
              <a:t>：</a:t>
            </a:r>
            <a:r>
              <a:rPr kumimoji="1" lang="en-US" altLang="ja-JP" dirty="0"/>
              <a:t>22</a:t>
            </a:r>
            <a:r>
              <a:rPr kumimoji="1" lang="ja-JP" altLang="en-US"/>
              <a:t>歳、</a:t>
            </a:r>
            <a:r>
              <a:rPr kumimoji="1" lang="en-US" altLang="ja-JP" dirty="0"/>
              <a:t>P2</a:t>
            </a:r>
            <a:r>
              <a:rPr kumimoji="1" lang="ja-JP" altLang="en-US"/>
              <a:t>：</a:t>
            </a:r>
            <a:r>
              <a:rPr kumimoji="1" lang="en-US" altLang="ja-JP" dirty="0"/>
              <a:t>24</a:t>
            </a:r>
            <a:r>
              <a:rPr kumimoji="1" lang="ja-JP" altLang="en-US"/>
              <a:t>歳、</a:t>
            </a:r>
            <a:r>
              <a:rPr kumimoji="1" lang="en-US" altLang="ja-JP" dirty="0"/>
              <a:t>P3</a:t>
            </a:r>
            <a:r>
              <a:rPr kumimoji="1" lang="ja-JP" altLang="en-US"/>
              <a:t>：</a:t>
            </a:r>
            <a:r>
              <a:rPr kumimoji="1" lang="en-US" altLang="ja-JP" dirty="0"/>
              <a:t>22</a:t>
            </a:r>
            <a:r>
              <a:rPr kumimoji="1" lang="ja-JP" altLang="en-US"/>
              <a:t>歳</a:t>
            </a:r>
            <a:endParaRPr kumimoji="1" lang="en-US" altLang="ja-JP" dirty="0"/>
          </a:p>
          <a:p>
            <a:r>
              <a:rPr lang="ja-JP" altLang="en-US"/>
              <a:t>椅子と机を用意し、座った状態で行う</a:t>
            </a:r>
            <a:endParaRPr lang="en-US" altLang="ja-JP" dirty="0"/>
          </a:p>
          <a:p>
            <a:endParaRPr lang="en-US" altLang="ja-JP" dirty="0"/>
          </a:p>
          <a:p>
            <a:pPr lvl="1"/>
            <a:endParaRPr kumimoji="1" lang="ja-JP" altLang="en-US"/>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12</a:t>
            </a:fld>
            <a:endParaRPr lang="en-US" dirty="0"/>
          </a:p>
        </p:txBody>
      </p:sp>
    </p:spTree>
    <p:extLst>
      <p:ext uri="{BB962C8B-B14F-4D97-AF65-F5344CB8AC3E}">
        <p14:creationId xmlns:p14="http://schemas.microsoft.com/office/powerpoint/2010/main" val="34924815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711E6B-78DD-6142-B33B-1AA0ACC016EA}"/>
              </a:ext>
            </a:extLst>
          </p:cNvPr>
          <p:cNvSpPr>
            <a:spLocks noGrp="1"/>
          </p:cNvSpPr>
          <p:nvPr>
            <p:ph type="title"/>
          </p:nvPr>
        </p:nvSpPr>
        <p:spPr/>
        <p:txBody>
          <a:bodyPr>
            <a:normAutofit/>
          </a:bodyPr>
          <a:lstStyle/>
          <a:p>
            <a:r>
              <a:rPr kumimoji="1" lang="ja-JP" altLang="en-US"/>
              <a:t>評価方法</a:t>
            </a:r>
          </a:p>
        </p:txBody>
      </p:sp>
      <p:sp>
        <p:nvSpPr>
          <p:cNvPr id="3" name="コンテンツ プレースホルダー 2">
            <a:extLst>
              <a:ext uri="{FF2B5EF4-FFF2-40B4-BE49-F238E27FC236}">
                <a16:creationId xmlns:a16="http://schemas.microsoft.com/office/drawing/2014/main" id="{2776E241-109B-4441-AB96-325F36A525D1}"/>
              </a:ext>
            </a:extLst>
          </p:cNvPr>
          <p:cNvSpPr>
            <a:spLocks noGrp="1"/>
          </p:cNvSpPr>
          <p:nvPr>
            <p:ph idx="1"/>
          </p:nvPr>
        </p:nvSpPr>
        <p:spPr>
          <a:xfrm>
            <a:off x="549887" y="1142581"/>
            <a:ext cx="8021632" cy="1496762"/>
          </a:xfrm>
        </p:spPr>
        <p:txBody>
          <a:bodyPr>
            <a:normAutofit/>
          </a:bodyPr>
          <a:lstStyle/>
          <a:p>
            <a:r>
              <a:rPr kumimoji="1" lang="ja-JP" altLang="en-US"/>
              <a:t>フィッツの法則</a:t>
            </a:r>
            <a:endParaRPr kumimoji="1"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D6AEE330-70CB-6F47-AB49-07B9013449A9}"/>
              </a:ext>
            </a:extLst>
          </p:cNvPr>
          <p:cNvSpPr>
            <a:spLocks noGrp="1"/>
          </p:cNvSpPr>
          <p:nvPr>
            <p:ph type="sldNum" sz="quarter" idx="12"/>
          </p:nvPr>
        </p:nvSpPr>
        <p:spPr/>
        <p:txBody>
          <a:bodyPr/>
          <a:lstStyle/>
          <a:p>
            <a:fld id="{6D22F896-40B5-4ADD-8801-0D06FADFA095}" type="slidenum">
              <a:rPr lang="en-US" smtClean="0"/>
              <a:pPr/>
              <a:t>13</a:t>
            </a:fld>
            <a:endParaRPr lang="en-US" dirty="0"/>
          </a:p>
        </p:txBody>
      </p:sp>
      <p:pic>
        <p:nvPicPr>
          <p:cNvPr id="6" name="図 5">
            <a:extLst>
              <a:ext uri="{FF2B5EF4-FFF2-40B4-BE49-F238E27FC236}">
                <a16:creationId xmlns:a16="http://schemas.microsoft.com/office/drawing/2014/main" id="{744F117F-B6D1-8C4B-A695-CAC110F8FF80}"/>
              </a:ext>
            </a:extLst>
          </p:cNvPr>
          <p:cNvPicPr>
            <a:picLocks noChangeAspect="1"/>
          </p:cNvPicPr>
          <p:nvPr/>
        </p:nvPicPr>
        <p:blipFill>
          <a:blip r:embed="rId3"/>
          <a:stretch>
            <a:fillRect/>
          </a:stretch>
        </p:blipFill>
        <p:spPr>
          <a:xfrm>
            <a:off x="3025774" y="1688103"/>
            <a:ext cx="3092451" cy="329710"/>
          </a:xfrm>
          <a:prstGeom prst="rect">
            <a:avLst/>
          </a:prstGeom>
        </p:spPr>
      </p:pic>
      <p:pic>
        <p:nvPicPr>
          <p:cNvPr id="8" name="図 7">
            <a:extLst>
              <a:ext uri="{FF2B5EF4-FFF2-40B4-BE49-F238E27FC236}">
                <a16:creationId xmlns:a16="http://schemas.microsoft.com/office/drawing/2014/main" id="{3732651F-1F27-2F46-BC06-63B293C3C466}"/>
              </a:ext>
            </a:extLst>
          </p:cNvPr>
          <p:cNvPicPr>
            <a:picLocks noChangeAspect="1"/>
          </p:cNvPicPr>
          <p:nvPr/>
        </p:nvPicPr>
        <p:blipFill>
          <a:blip r:embed="rId4"/>
          <a:stretch>
            <a:fillRect/>
          </a:stretch>
        </p:blipFill>
        <p:spPr>
          <a:xfrm>
            <a:off x="2632074" y="2215878"/>
            <a:ext cx="3879850" cy="423464"/>
          </a:xfrm>
          <a:prstGeom prst="rect">
            <a:avLst/>
          </a:prstGeom>
        </p:spPr>
      </p:pic>
      <p:sp>
        <p:nvSpPr>
          <p:cNvPr id="9" name="円/楕円 8">
            <a:extLst>
              <a:ext uri="{FF2B5EF4-FFF2-40B4-BE49-F238E27FC236}">
                <a16:creationId xmlns:a16="http://schemas.microsoft.com/office/drawing/2014/main" id="{3A8BE0DD-C595-1746-9EE1-919AE46D3FA8}"/>
              </a:ext>
            </a:extLst>
          </p:cNvPr>
          <p:cNvSpPr/>
          <p:nvPr/>
        </p:nvSpPr>
        <p:spPr>
          <a:xfrm>
            <a:off x="2140085" y="3157794"/>
            <a:ext cx="175097" cy="184826"/>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72B3C65D-642B-E949-8F00-5CC3A6E19255}"/>
              </a:ext>
            </a:extLst>
          </p:cNvPr>
          <p:cNvSpPr/>
          <p:nvPr/>
        </p:nvSpPr>
        <p:spPr>
          <a:xfrm>
            <a:off x="6031149" y="2889899"/>
            <a:ext cx="719847" cy="720616"/>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2" name="直線矢印コネクタ 11">
            <a:extLst>
              <a:ext uri="{FF2B5EF4-FFF2-40B4-BE49-F238E27FC236}">
                <a16:creationId xmlns:a16="http://schemas.microsoft.com/office/drawing/2014/main" id="{F9970378-F409-4241-9B71-550D76F88D41}"/>
              </a:ext>
            </a:extLst>
          </p:cNvPr>
          <p:cNvCxnSpPr/>
          <p:nvPr/>
        </p:nvCxnSpPr>
        <p:spPr>
          <a:xfrm>
            <a:off x="2324911" y="3250207"/>
            <a:ext cx="40661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92044376-3782-954F-8B48-C02C806F021E}"/>
              </a:ext>
            </a:extLst>
          </p:cNvPr>
          <p:cNvCxnSpPr>
            <a:stCxn id="10" idx="2"/>
          </p:cNvCxnSpPr>
          <p:nvPr/>
        </p:nvCxnSpPr>
        <p:spPr>
          <a:xfrm>
            <a:off x="6031149" y="3250207"/>
            <a:ext cx="0" cy="6371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34806724-2BA5-CC47-893F-AA25551B455B}"/>
              </a:ext>
            </a:extLst>
          </p:cNvPr>
          <p:cNvCxnSpPr/>
          <p:nvPr/>
        </p:nvCxnSpPr>
        <p:spPr>
          <a:xfrm>
            <a:off x="6750996" y="3250207"/>
            <a:ext cx="0" cy="6371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8ACEDCA1-76C7-A144-A936-642C98107A9D}"/>
              </a:ext>
            </a:extLst>
          </p:cNvPr>
          <p:cNvCxnSpPr/>
          <p:nvPr/>
        </p:nvCxnSpPr>
        <p:spPr>
          <a:xfrm>
            <a:off x="6031149" y="3760909"/>
            <a:ext cx="719847"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C0163478-3815-8F4E-BFDE-D5454E62F4DF}"/>
              </a:ext>
            </a:extLst>
          </p:cNvPr>
          <p:cNvSpPr txBox="1"/>
          <p:nvPr/>
        </p:nvSpPr>
        <p:spPr>
          <a:xfrm>
            <a:off x="5348709" y="3878008"/>
            <a:ext cx="2084725" cy="369332"/>
          </a:xfrm>
          <a:prstGeom prst="rect">
            <a:avLst/>
          </a:prstGeom>
          <a:noFill/>
        </p:spPr>
        <p:txBody>
          <a:bodyPr wrap="square" rtlCol="0">
            <a:spAutoFit/>
          </a:bodyPr>
          <a:lstStyle/>
          <a:p>
            <a:r>
              <a:rPr kumimoji="1" lang="ja-JP" altLang="en-US">
                <a:latin typeface="Hiragino Kaku Gothic ProN W3" panose="020B0300000000000000" pitchFamily="34" charset="-128"/>
                <a:ea typeface="Hiragino Kaku Gothic ProN W3" panose="020B0300000000000000" pitchFamily="34" charset="-128"/>
              </a:rPr>
              <a:t>ターゲット幅：</a:t>
            </a:r>
            <a:r>
              <a:rPr kumimoji="1" lang="en-US" altLang="ja-JP" dirty="0">
                <a:latin typeface="Hiragino Kaku Gothic ProN W3" panose="020B0300000000000000" pitchFamily="34" charset="-128"/>
                <a:ea typeface="Hiragino Kaku Gothic ProN W3" panose="020B0300000000000000" pitchFamily="34" charset="-128"/>
              </a:rPr>
              <a:t>W</a:t>
            </a:r>
            <a:endParaRPr kumimoji="1" lang="ja-JP" altLang="en-US">
              <a:latin typeface="Hiragino Kaku Gothic ProN W3" panose="020B0300000000000000" pitchFamily="34" charset="-128"/>
              <a:ea typeface="Hiragino Kaku Gothic ProN W3" panose="020B0300000000000000" pitchFamily="34" charset="-128"/>
            </a:endParaRPr>
          </a:p>
        </p:txBody>
      </p:sp>
      <p:sp>
        <p:nvSpPr>
          <p:cNvPr id="19" name="テキスト ボックス 18">
            <a:extLst>
              <a:ext uri="{FF2B5EF4-FFF2-40B4-BE49-F238E27FC236}">
                <a16:creationId xmlns:a16="http://schemas.microsoft.com/office/drawing/2014/main" id="{72CE64B9-6DB7-C140-B1E4-1558394F1381}"/>
              </a:ext>
            </a:extLst>
          </p:cNvPr>
          <p:cNvSpPr txBox="1"/>
          <p:nvPr/>
        </p:nvSpPr>
        <p:spPr>
          <a:xfrm>
            <a:off x="1628625" y="3370826"/>
            <a:ext cx="1120181" cy="646331"/>
          </a:xfrm>
          <a:prstGeom prst="rect">
            <a:avLst/>
          </a:prstGeom>
          <a:noFill/>
        </p:spPr>
        <p:txBody>
          <a:bodyPr wrap="square" rtlCol="0">
            <a:spAutoFit/>
          </a:bodyPr>
          <a:lstStyle/>
          <a:p>
            <a:pPr algn="ctr"/>
            <a:r>
              <a:rPr kumimoji="1" lang="ja-JP" altLang="en-US">
                <a:latin typeface="Hiragino Kaku Gothic ProN W3" panose="020B0300000000000000" pitchFamily="34" charset="-128"/>
                <a:ea typeface="Hiragino Kaku Gothic ProN W3" panose="020B0300000000000000" pitchFamily="34" charset="-128"/>
              </a:rPr>
              <a:t>マウスカーソル</a:t>
            </a:r>
          </a:p>
        </p:txBody>
      </p:sp>
      <p:sp>
        <p:nvSpPr>
          <p:cNvPr id="20" name="テキスト ボックス 19">
            <a:extLst>
              <a:ext uri="{FF2B5EF4-FFF2-40B4-BE49-F238E27FC236}">
                <a16:creationId xmlns:a16="http://schemas.microsoft.com/office/drawing/2014/main" id="{562CA984-A458-9041-96AE-A8543016C168}"/>
              </a:ext>
            </a:extLst>
          </p:cNvPr>
          <p:cNvSpPr txBox="1"/>
          <p:nvPr/>
        </p:nvSpPr>
        <p:spPr>
          <a:xfrm>
            <a:off x="3118702" y="2880875"/>
            <a:ext cx="2438835" cy="369332"/>
          </a:xfrm>
          <a:prstGeom prst="rect">
            <a:avLst/>
          </a:prstGeom>
          <a:noFill/>
        </p:spPr>
        <p:txBody>
          <a:bodyPr wrap="square" rtlCol="0">
            <a:spAutoFit/>
          </a:bodyPr>
          <a:lstStyle/>
          <a:p>
            <a:r>
              <a:rPr kumimoji="1" lang="ja-JP" altLang="en-US">
                <a:latin typeface="Hiragino Kaku Gothic ProN W3" panose="020B0300000000000000" pitchFamily="34" charset="-128"/>
                <a:ea typeface="Hiragino Kaku Gothic ProN W3" panose="020B0300000000000000" pitchFamily="34" charset="-128"/>
              </a:rPr>
              <a:t>ターゲット間距離：</a:t>
            </a:r>
            <a:r>
              <a:rPr kumimoji="1" lang="en-US" altLang="ja-JP" dirty="0">
                <a:latin typeface="Hiragino Kaku Gothic ProN W3" panose="020B0300000000000000" pitchFamily="34" charset="-128"/>
                <a:ea typeface="Hiragino Kaku Gothic ProN W3" panose="020B0300000000000000" pitchFamily="34" charset="-128"/>
              </a:rPr>
              <a:t>D</a:t>
            </a:r>
            <a:endParaRPr kumimoji="1" lang="ja-JP" altLang="en-US">
              <a:latin typeface="Hiragino Kaku Gothic ProN W3" panose="020B0300000000000000" pitchFamily="34" charset="-128"/>
              <a:ea typeface="Hiragino Kaku Gothic ProN W3" panose="020B0300000000000000" pitchFamily="34" charset="-128"/>
            </a:endParaRPr>
          </a:p>
        </p:txBody>
      </p:sp>
      <p:sp>
        <p:nvSpPr>
          <p:cNvPr id="21" name="テキスト ボックス 20">
            <a:extLst>
              <a:ext uri="{FF2B5EF4-FFF2-40B4-BE49-F238E27FC236}">
                <a16:creationId xmlns:a16="http://schemas.microsoft.com/office/drawing/2014/main" id="{8A976726-4D3B-B143-BBF2-187500FAEA21}"/>
              </a:ext>
            </a:extLst>
          </p:cNvPr>
          <p:cNvSpPr txBox="1"/>
          <p:nvPr/>
        </p:nvSpPr>
        <p:spPr>
          <a:xfrm>
            <a:off x="5852649" y="2621436"/>
            <a:ext cx="1076846" cy="307777"/>
          </a:xfrm>
          <a:prstGeom prst="rect">
            <a:avLst/>
          </a:prstGeom>
          <a:noFill/>
        </p:spPr>
        <p:txBody>
          <a:bodyPr wrap="square" rtlCol="0">
            <a:spAutoFit/>
          </a:bodyPr>
          <a:lstStyle/>
          <a:p>
            <a:r>
              <a:rPr kumimoji="1" lang="ja-JP" altLang="en-US" sz="1400">
                <a:latin typeface="Hiragino Kaku Gothic ProN W3" panose="020B0300000000000000" pitchFamily="34" charset="-128"/>
                <a:ea typeface="Hiragino Kaku Gothic ProN W3" panose="020B0300000000000000" pitchFamily="34" charset="-128"/>
              </a:rPr>
              <a:t>ターゲット</a:t>
            </a:r>
          </a:p>
        </p:txBody>
      </p:sp>
      <p:sp>
        <p:nvSpPr>
          <p:cNvPr id="23" name="コンテンツ プレースホルダー 2">
            <a:extLst>
              <a:ext uri="{FF2B5EF4-FFF2-40B4-BE49-F238E27FC236}">
                <a16:creationId xmlns:a16="http://schemas.microsoft.com/office/drawing/2014/main" id="{C6DB82B3-94F3-4940-A97B-94112F0B3FFB}"/>
              </a:ext>
            </a:extLst>
          </p:cNvPr>
          <p:cNvSpPr txBox="1">
            <a:spLocks/>
          </p:cNvSpPr>
          <p:nvPr/>
        </p:nvSpPr>
        <p:spPr>
          <a:xfrm>
            <a:off x="549886" y="4243018"/>
            <a:ext cx="8021632" cy="2002136"/>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lvl="1"/>
            <a:r>
              <a:rPr lang="en-US" altLang="ja-JP" dirty="0"/>
              <a:t>MT</a:t>
            </a:r>
            <a:r>
              <a:rPr lang="ja-JP" altLang="en-US"/>
              <a:t>：ターゲットを選択するまでに要すると</a:t>
            </a:r>
            <a:br>
              <a:rPr lang="en-US" altLang="ja-JP" dirty="0"/>
            </a:br>
            <a:r>
              <a:rPr lang="ja-JP" altLang="en-US"/>
              <a:t>推定される時間</a:t>
            </a:r>
            <a:endParaRPr lang="en-US" altLang="ja-JP" dirty="0"/>
          </a:p>
          <a:p>
            <a:pPr lvl="1"/>
            <a:r>
              <a:rPr lang="en-US" altLang="ja-JP" dirty="0"/>
              <a:t>ID</a:t>
            </a:r>
            <a:r>
              <a:rPr lang="ja-JP" altLang="en-US"/>
              <a:t>：課題の困難度を表す数値</a:t>
            </a:r>
            <a:r>
              <a:rPr lang="en-US" altLang="ja-JP" dirty="0"/>
              <a:t>(</a:t>
            </a:r>
            <a:r>
              <a:rPr lang="ja-JP" altLang="en-US"/>
              <a:t>単位は</a:t>
            </a:r>
            <a:r>
              <a:rPr lang="en-US" altLang="ja-JP" dirty="0"/>
              <a:t>[bit])</a:t>
            </a:r>
          </a:p>
          <a:p>
            <a:pPr lvl="2"/>
            <a:r>
              <a:rPr lang="en-US" altLang="ja-JP" dirty="0"/>
              <a:t>ID</a:t>
            </a:r>
            <a:r>
              <a:rPr lang="ja-JP" altLang="en-US"/>
              <a:t>が高くなるほど、選択に長い時間を要する</a:t>
            </a:r>
            <a:endParaRPr lang="en-US" altLang="ja-JP" dirty="0"/>
          </a:p>
        </p:txBody>
      </p:sp>
    </p:spTree>
    <p:extLst>
      <p:ext uri="{BB962C8B-B14F-4D97-AF65-F5344CB8AC3E}">
        <p14:creationId xmlns:p14="http://schemas.microsoft.com/office/powerpoint/2010/main" val="3933721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711E6B-78DD-6142-B33B-1AA0ACC016EA}"/>
              </a:ext>
            </a:extLst>
          </p:cNvPr>
          <p:cNvSpPr>
            <a:spLocks noGrp="1"/>
          </p:cNvSpPr>
          <p:nvPr>
            <p:ph type="title"/>
          </p:nvPr>
        </p:nvSpPr>
        <p:spPr/>
        <p:txBody>
          <a:bodyPr>
            <a:normAutofit/>
          </a:bodyPr>
          <a:lstStyle/>
          <a:p>
            <a:r>
              <a:rPr kumimoji="1" lang="ja-JP" altLang="en-US"/>
              <a:t>評価方法</a:t>
            </a:r>
          </a:p>
        </p:txBody>
      </p:sp>
      <p:sp>
        <p:nvSpPr>
          <p:cNvPr id="3" name="コンテンツ プレースホルダー 2">
            <a:extLst>
              <a:ext uri="{FF2B5EF4-FFF2-40B4-BE49-F238E27FC236}">
                <a16:creationId xmlns:a16="http://schemas.microsoft.com/office/drawing/2014/main" id="{2776E241-109B-4441-AB96-325F36A525D1}"/>
              </a:ext>
            </a:extLst>
          </p:cNvPr>
          <p:cNvSpPr>
            <a:spLocks noGrp="1"/>
          </p:cNvSpPr>
          <p:nvPr>
            <p:ph idx="1"/>
          </p:nvPr>
        </p:nvSpPr>
        <p:spPr>
          <a:xfrm>
            <a:off x="549887" y="1142580"/>
            <a:ext cx="8021632" cy="2680390"/>
          </a:xfrm>
        </p:spPr>
        <p:txBody>
          <a:bodyPr>
            <a:normAutofit/>
          </a:bodyPr>
          <a:lstStyle/>
          <a:p>
            <a:r>
              <a:rPr kumimoji="1" lang="ja-JP" altLang="en-US"/>
              <a:t>性能の評価</a:t>
            </a:r>
            <a:endParaRPr kumimoji="1" lang="en-US" altLang="ja-JP" dirty="0"/>
          </a:p>
          <a:p>
            <a:pPr lvl="1"/>
            <a:r>
              <a:rPr lang="ja-JP" altLang="en-US"/>
              <a:t>スループット（</a:t>
            </a:r>
            <a:r>
              <a:rPr lang="en-US" altLang="ja-JP" dirty="0"/>
              <a:t>TP</a:t>
            </a:r>
            <a:r>
              <a:rPr lang="ja-JP" altLang="en-US"/>
              <a:t>）</a:t>
            </a:r>
            <a:endParaRPr lang="en-US" altLang="ja-JP" dirty="0"/>
          </a:p>
        </p:txBody>
      </p:sp>
      <p:sp>
        <p:nvSpPr>
          <p:cNvPr id="4" name="スライド番号プレースホルダー 3">
            <a:extLst>
              <a:ext uri="{FF2B5EF4-FFF2-40B4-BE49-F238E27FC236}">
                <a16:creationId xmlns:a16="http://schemas.microsoft.com/office/drawing/2014/main" id="{D6AEE330-70CB-6F47-AB49-07B9013449A9}"/>
              </a:ext>
            </a:extLst>
          </p:cNvPr>
          <p:cNvSpPr>
            <a:spLocks noGrp="1"/>
          </p:cNvSpPr>
          <p:nvPr>
            <p:ph type="sldNum" sz="quarter" idx="12"/>
          </p:nvPr>
        </p:nvSpPr>
        <p:spPr/>
        <p:txBody>
          <a:bodyPr/>
          <a:lstStyle/>
          <a:p>
            <a:fld id="{6D22F896-40B5-4ADD-8801-0D06FADFA095}" type="slidenum">
              <a:rPr lang="en-US" smtClean="0"/>
              <a:pPr/>
              <a:t>14</a:t>
            </a:fld>
            <a:endParaRPr lang="en-US" dirty="0"/>
          </a:p>
        </p:txBody>
      </p:sp>
      <p:pic>
        <p:nvPicPr>
          <p:cNvPr id="5" name="図 4">
            <a:extLst>
              <a:ext uri="{FF2B5EF4-FFF2-40B4-BE49-F238E27FC236}">
                <a16:creationId xmlns:a16="http://schemas.microsoft.com/office/drawing/2014/main" id="{87A04EC6-F144-3F4F-B2EB-0DCA51DAEADE}"/>
              </a:ext>
            </a:extLst>
          </p:cNvPr>
          <p:cNvPicPr>
            <a:picLocks noChangeAspect="1"/>
          </p:cNvPicPr>
          <p:nvPr/>
        </p:nvPicPr>
        <p:blipFill>
          <a:blip r:embed="rId3"/>
          <a:stretch>
            <a:fillRect/>
          </a:stretch>
        </p:blipFill>
        <p:spPr>
          <a:xfrm>
            <a:off x="3456967" y="2403796"/>
            <a:ext cx="1737603" cy="782429"/>
          </a:xfrm>
          <a:prstGeom prst="rect">
            <a:avLst/>
          </a:prstGeom>
        </p:spPr>
      </p:pic>
    </p:spTree>
    <p:extLst>
      <p:ext uri="{BB962C8B-B14F-4D97-AF65-F5344CB8AC3E}">
        <p14:creationId xmlns:p14="http://schemas.microsoft.com/office/powerpoint/2010/main" val="2067016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lang="ja-JP" altLang="en-US"/>
              <a:t>実験手順</a:t>
            </a:r>
            <a:endParaRPr kumimoji="1" lang="ja-JP" altLang="en-US"/>
          </a:p>
        </p:txBody>
      </p:sp>
      <p:sp>
        <p:nvSpPr>
          <p:cNvPr id="7" name="コンテンツ プレースホルダー 6">
            <a:extLst>
              <a:ext uri="{FF2B5EF4-FFF2-40B4-BE49-F238E27FC236}">
                <a16:creationId xmlns:a16="http://schemas.microsoft.com/office/drawing/2014/main" id="{4A2C0406-F67F-1B4B-9A63-7C52B7DAFCE7}"/>
              </a:ext>
            </a:extLst>
          </p:cNvPr>
          <p:cNvSpPr>
            <a:spLocks noGrp="1"/>
          </p:cNvSpPr>
          <p:nvPr>
            <p:ph idx="1"/>
          </p:nvPr>
        </p:nvSpPr>
        <p:spPr>
          <a:xfrm>
            <a:off x="794193" y="3732027"/>
            <a:ext cx="8021632" cy="2556398"/>
          </a:xfrm>
        </p:spPr>
        <p:txBody>
          <a:bodyPr>
            <a:normAutofit/>
          </a:bodyPr>
          <a:lstStyle/>
          <a:p>
            <a:r>
              <a:rPr kumimoji="1" lang="ja-JP" altLang="en-US"/>
              <a:t>水色に表示されるターゲットを赤い丸で</a:t>
            </a:r>
            <a:br>
              <a:rPr kumimoji="1" lang="en-US" altLang="ja-JP" dirty="0"/>
            </a:br>
            <a:r>
              <a:rPr kumimoji="1" lang="ja-JP" altLang="en-US"/>
              <a:t>示されるカーソルで選択する</a:t>
            </a:r>
            <a:endParaRPr kumimoji="1" lang="en-US" altLang="ja-JP" dirty="0"/>
          </a:p>
          <a:p>
            <a:pPr lvl="1"/>
            <a:r>
              <a:rPr lang="ja-JP" altLang="en-US"/>
              <a:t>数字の順に</a:t>
            </a:r>
            <a:r>
              <a:rPr lang="en-US" altLang="ja-JP" dirty="0"/>
              <a:t>14</a:t>
            </a:r>
            <a:r>
              <a:rPr lang="ja-JP" altLang="en-US"/>
              <a:t>回選択し、最初の</a:t>
            </a:r>
            <a:r>
              <a:rPr lang="en-US" altLang="ja-JP" dirty="0"/>
              <a:t>1</a:t>
            </a:r>
            <a:r>
              <a:rPr lang="ja-JP" altLang="en-US"/>
              <a:t>回は記録から除く</a:t>
            </a:r>
            <a:endParaRPr lang="en-US" altLang="ja-JP" dirty="0"/>
          </a:p>
          <a:p>
            <a:r>
              <a:rPr lang="ja-JP" altLang="en-US"/>
              <a:t>選択操作はキーボード上の</a:t>
            </a:r>
            <a:r>
              <a:rPr lang="en-US" altLang="ja-JP" dirty="0"/>
              <a:t>Enter</a:t>
            </a:r>
            <a:r>
              <a:rPr lang="ja-JP" altLang="en-US"/>
              <a:t>キーで行う</a:t>
            </a:r>
            <a:endParaRPr lang="en-US" altLang="ja-JP" dirty="0"/>
          </a:p>
          <a:p>
            <a:r>
              <a:rPr lang="en-US" altLang="ja-JP" dirty="0"/>
              <a:t>1</a:t>
            </a:r>
            <a:r>
              <a:rPr lang="ja-JP" altLang="en-US"/>
              <a:t>回の選択操作を</a:t>
            </a:r>
            <a:r>
              <a:rPr lang="en-US" altLang="ja-JP" dirty="0"/>
              <a:t>1</a:t>
            </a:r>
            <a:r>
              <a:rPr lang="ja-JP" altLang="en-US"/>
              <a:t>試行と数える</a:t>
            </a:r>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15</a:t>
            </a:fld>
            <a:endParaRPr lang="en-US" dirty="0"/>
          </a:p>
        </p:txBody>
      </p:sp>
      <p:pic>
        <p:nvPicPr>
          <p:cNvPr id="8" name="コンテンツ プレースホルダー 5">
            <a:extLst>
              <a:ext uri="{FF2B5EF4-FFF2-40B4-BE49-F238E27FC236}">
                <a16:creationId xmlns:a16="http://schemas.microsoft.com/office/drawing/2014/main" id="{66D139E9-36AA-514F-9332-29F112EEC390}"/>
              </a:ext>
            </a:extLst>
          </p:cNvPr>
          <p:cNvPicPr>
            <a:picLocks noChangeAspect="1"/>
          </p:cNvPicPr>
          <p:nvPr/>
        </p:nvPicPr>
        <p:blipFill>
          <a:blip r:embed="rId2"/>
          <a:stretch>
            <a:fillRect/>
          </a:stretch>
        </p:blipFill>
        <p:spPr>
          <a:xfrm>
            <a:off x="2393446" y="1034514"/>
            <a:ext cx="4585708" cy="2798585"/>
          </a:xfrm>
          <a:prstGeom prst="rect">
            <a:avLst/>
          </a:prstGeom>
        </p:spPr>
      </p:pic>
    </p:spTree>
    <p:extLst>
      <p:ext uri="{BB962C8B-B14F-4D97-AF65-F5344CB8AC3E}">
        <p14:creationId xmlns:p14="http://schemas.microsoft.com/office/powerpoint/2010/main" val="2343830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lang="ja-JP" altLang="en-US"/>
              <a:t>実験手順</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549887" y="1142580"/>
            <a:ext cx="8021632" cy="5146537"/>
          </a:xfrm>
        </p:spPr>
        <p:txBody>
          <a:bodyPr>
            <a:normAutofit/>
          </a:bodyPr>
          <a:lstStyle/>
          <a:p>
            <a:r>
              <a:rPr kumimoji="1" lang="ja-JP" altLang="en-US"/>
              <a:t>ターゲット間距離（</a:t>
            </a:r>
            <a:r>
              <a:rPr kumimoji="1" lang="en-US" altLang="ja-JP" dirty="0"/>
              <a:t>D</a:t>
            </a:r>
            <a:r>
              <a:rPr kumimoji="1" lang="ja-JP" altLang="en-US"/>
              <a:t>）とターゲット幅（</a:t>
            </a:r>
            <a:r>
              <a:rPr kumimoji="1" lang="en-US" altLang="ja-JP" dirty="0"/>
              <a:t>W</a:t>
            </a:r>
            <a:r>
              <a:rPr kumimoji="1" lang="ja-JP" altLang="en-US"/>
              <a:t>）をランダムに変化させて実験</a:t>
            </a:r>
            <a:endParaRPr kumimoji="1" lang="en-US" altLang="ja-JP" dirty="0"/>
          </a:p>
          <a:p>
            <a:pPr lvl="1"/>
            <a:r>
              <a:rPr lang="en-US" altLang="ja-JP" dirty="0"/>
              <a:t>D</a:t>
            </a:r>
            <a:r>
              <a:rPr lang="ja-JP" altLang="en-US"/>
              <a:t>：</a:t>
            </a:r>
            <a:r>
              <a:rPr lang="en-US" altLang="ja-JP" dirty="0"/>
              <a:t>2.0</a:t>
            </a:r>
            <a:r>
              <a:rPr lang="ja-JP" altLang="en-US"/>
              <a:t>、</a:t>
            </a:r>
            <a:r>
              <a:rPr lang="en-US" altLang="ja-JP" dirty="0"/>
              <a:t>5.0</a:t>
            </a:r>
            <a:r>
              <a:rPr lang="ja-JP" altLang="en-US"/>
              <a:t>、</a:t>
            </a:r>
            <a:r>
              <a:rPr lang="en-US" altLang="ja-JP" dirty="0"/>
              <a:t>8.0</a:t>
            </a:r>
            <a:r>
              <a:rPr lang="ja-JP" altLang="en-US"/>
              <a:t>（インチ）</a:t>
            </a:r>
            <a:endParaRPr lang="en-US" altLang="ja-JP" dirty="0"/>
          </a:p>
          <a:p>
            <a:pPr lvl="1"/>
            <a:r>
              <a:rPr lang="en-US" altLang="ja-JP" dirty="0"/>
              <a:t>W</a:t>
            </a:r>
            <a:r>
              <a:rPr lang="ja-JP" altLang="en-US"/>
              <a:t>：</a:t>
            </a:r>
            <a:r>
              <a:rPr lang="en-US" altLang="ja-JP" dirty="0"/>
              <a:t>0.5</a:t>
            </a:r>
            <a:r>
              <a:rPr lang="ja-JP" altLang="en-US"/>
              <a:t>、</a:t>
            </a:r>
            <a:r>
              <a:rPr lang="en-US" altLang="ja-JP" dirty="0"/>
              <a:t>1.0</a:t>
            </a:r>
            <a:r>
              <a:rPr lang="ja-JP" altLang="en-US"/>
              <a:t>、</a:t>
            </a:r>
            <a:r>
              <a:rPr lang="en-US" altLang="ja-JP" dirty="0"/>
              <a:t>1.5</a:t>
            </a:r>
            <a:r>
              <a:rPr lang="ja-JP" altLang="en-US"/>
              <a:t>（インチ）</a:t>
            </a:r>
            <a:endParaRPr lang="en-US" altLang="ja-JP" dirty="0"/>
          </a:p>
          <a:p>
            <a:pPr lvl="1"/>
            <a:r>
              <a:rPr lang="ja-JP" altLang="en-US"/>
              <a:t>それぞれの条件の組について選択操作を行い、</a:t>
            </a:r>
            <a:br>
              <a:rPr lang="en-US" altLang="ja-JP" dirty="0"/>
            </a:br>
            <a:r>
              <a:rPr lang="ja-JP" altLang="en-US"/>
              <a:t>これを</a:t>
            </a:r>
            <a:r>
              <a:rPr lang="en-US" altLang="ja-JP" dirty="0"/>
              <a:t>3</a:t>
            </a:r>
            <a:r>
              <a:rPr lang="ja-JP" altLang="en-US"/>
              <a:t>回繰り返す</a:t>
            </a:r>
            <a:endParaRPr lang="en-US" altLang="ja-JP" dirty="0"/>
          </a:p>
          <a:p>
            <a:r>
              <a:rPr lang="ja-JP" altLang="en-US"/>
              <a:t>参加者</a:t>
            </a:r>
            <a:r>
              <a:rPr lang="en-US" altLang="ja-JP" dirty="0"/>
              <a:t>1</a:t>
            </a:r>
            <a:r>
              <a:rPr lang="ja-JP" altLang="en-US"/>
              <a:t>人あたりの試行数</a:t>
            </a:r>
            <a:endParaRPr lang="en-US" altLang="ja-JP" dirty="0"/>
          </a:p>
          <a:p>
            <a:pPr lvl="1"/>
            <a:r>
              <a:rPr lang="en-US" altLang="ja-JP" dirty="0"/>
              <a:t>2</a:t>
            </a:r>
            <a:r>
              <a:rPr lang="ja-JP" altLang="en-US"/>
              <a:t>（左右膝）</a:t>
            </a:r>
            <a:r>
              <a:rPr lang="en-US" altLang="ja-JP" dirty="0"/>
              <a:t>* 13</a:t>
            </a:r>
            <a:r>
              <a:rPr lang="ja-JP" altLang="en-US"/>
              <a:t>（ターゲット数）</a:t>
            </a:r>
            <a:r>
              <a:rPr lang="en-US" altLang="ja-JP" dirty="0"/>
              <a:t>* </a:t>
            </a:r>
            <a:r>
              <a:rPr lang="ja-JP" altLang="en-US"/>
              <a:t>９（条件）</a:t>
            </a:r>
            <a:br>
              <a:rPr lang="en-US" altLang="ja-JP" dirty="0"/>
            </a:br>
            <a:r>
              <a:rPr lang="en-US" altLang="ja-JP" dirty="0"/>
              <a:t>* 3</a:t>
            </a:r>
            <a:r>
              <a:rPr lang="ja-JP" altLang="en-US"/>
              <a:t>（回繰り返し）＝</a:t>
            </a:r>
            <a:r>
              <a:rPr lang="en-US" altLang="ja-JP" dirty="0"/>
              <a:t>702</a:t>
            </a:r>
            <a:r>
              <a:rPr lang="ja-JP" altLang="en-US"/>
              <a:t>試行</a:t>
            </a:r>
            <a:endParaRPr lang="en-US" altLang="ja-JP" dirty="0"/>
          </a:p>
          <a:p>
            <a:r>
              <a:rPr lang="ja-JP" altLang="en-US"/>
              <a:t>実験終了後にアンケートを実施</a:t>
            </a:r>
            <a:endParaRPr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16</a:t>
            </a:fld>
            <a:endParaRPr lang="en-US" dirty="0"/>
          </a:p>
        </p:txBody>
      </p:sp>
    </p:spTree>
    <p:extLst>
      <p:ext uri="{BB962C8B-B14F-4D97-AF65-F5344CB8AC3E}">
        <p14:creationId xmlns:p14="http://schemas.microsoft.com/office/powerpoint/2010/main" val="3423763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711E6B-78DD-6142-B33B-1AA0ACC016EA}"/>
              </a:ext>
            </a:extLst>
          </p:cNvPr>
          <p:cNvSpPr>
            <a:spLocks noGrp="1"/>
          </p:cNvSpPr>
          <p:nvPr>
            <p:ph type="title"/>
          </p:nvPr>
        </p:nvSpPr>
        <p:spPr/>
        <p:txBody>
          <a:bodyPr>
            <a:normAutofit/>
          </a:bodyPr>
          <a:lstStyle/>
          <a:p>
            <a:r>
              <a:rPr kumimoji="1" lang="ja-JP" altLang="en-US"/>
              <a:t>取得するデータ</a:t>
            </a:r>
          </a:p>
        </p:txBody>
      </p:sp>
      <p:sp>
        <p:nvSpPr>
          <p:cNvPr id="3" name="コンテンツ プレースホルダー 2">
            <a:extLst>
              <a:ext uri="{FF2B5EF4-FFF2-40B4-BE49-F238E27FC236}">
                <a16:creationId xmlns:a16="http://schemas.microsoft.com/office/drawing/2014/main" id="{2776E241-109B-4441-AB96-325F36A525D1}"/>
              </a:ext>
            </a:extLst>
          </p:cNvPr>
          <p:cNvSpPr>
            <a:spLocks noGrp="1"/>
          </p:cNvSpPr>
          <p:nvPr>
            <p:ph idx="1"/>
          </p:nvPr>
        </p:nvSpPr>
        <p:spPr>
          <a:xfrm>
            <a:off x="549887" y="1142581"/>
            <a:ext cx="8021632" cy="5670526"/>
          </a:xfrm>
        </p:spPr>
        <p:txBody>
          <a:bodyPr>
            <a:normAutofit/>
          </a:bodyPr>
          <a:lstStyle/>
          <a:p>
            <a:r>
              <a:rPr kumimoji="1" lang="ja-JP" altLang="en-US"/>
              <a:t>試行ごとに以下のデータを取得</a:t>
            </a:r>
            <a:endParaRPr kumimoji="1" lang="en-US" altLang="ja-JP" dirty="0"/>
          </a:p>
          <a:p>
            <a:pPr lvl="1"/>
            <a:r>
              <a:rPr kumimoji="1" lang="ja-JP" altLang="en-US"/>
              <a:t>選択操作を行うまでに要した時間</a:t>
            </a:r>
            <a:endParaRPr kumimoji="1" lang="en-US" altLang="ja-JP" dirty="0"/>
          </a:p>
          <a:p>
            <a:pPr lvl="1"/>
            <a:r>
              <a:rPr lang="ja-JP" altLang="en-US"/>
              <a:t>ターゲットを正しく選択できているかを表すフラグ</a:t>
            </a:r>
            <a:endParaRPr lang="en-US" altLang="ja-JP" dirty="0"/>
          </a:p>
          <a:p>
            <a:pPr lvl="1"/>
            <a:endParaRPr lang="en-US" altLang="ja-JP" dirty="0"/>
          </a:p>
          <a:p>
            <a:pPr marL="457200" lvl="1" indent="0">
              <a:buNone/>
            </a:pPr>
            <a:endParaRPr lang="en-US" altLang="ja-JP" dirty="0"/>
          </a:p>
        </p:txBody>
      </p:sp>
      <p:sp>
        <p:nvSpPr>
          <p:cNvPr id="4" name="スライド番号プレースホルダー 3">
            <a:extLst>
              <a:ext uri="{FF2B5EF4-FFF2-40B4-BE49-F238E27FC236}">
                <a16:creationId xmlns:a16="http://schemas.microsoft.com/office/drawing/2014/main" id="{D6AEE330-70CB-6F47-AB49-07B9013449A9}"/>
              </a:ext>
            </a:extLst>
          </p:cNvPr>
          <p:cNvSpPr>
            <a:spLocks noGrp="1"/>
          </p:cNvSpPr>
          <p:nvPr>
            <p:ph type="sldNum" sz="quarter" idx="12"/>
          </p:nvPr>
        </p:nvSpPr>
        <p:spPr/>
        <p:txBody>
          <a:bodyPr/>
          <a:lstStyle/>
          <a:p>
            <a:fld id="{6D22F896-40B5-4ADD-8801-0D06FADFA095}" type="slidenum">
              <a:rPr lang="en-US" smtClean="0"/>
              <a:pPr/>
              <a:t>17</a:t>
            </a:fld>
            <a:endParaRPr lang="en-US" dirty="0"/>
          </a:p>
        </p:txBody>
      </p:sp>
    </p:spTree>
    <p:extLst>
      <p:ext uri="{BB962C8B-B14F-4D97-AF65-F5344CB8AC3E}">
        <p14:creationId xmlns:p14="http://schemas.microsoft.com/office/powerpoint/2010/main" val="34169917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実験結果</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627422" y="4660900"/>
            <a:ext cx="8021632" cy="1714500"/>
          </a:xfrm>
        </p:spPr>
        <p:txBody>
          <a:bodyPr>
            <a:normAutofit/>
          </a:bodyPr>
          <a:lstStyle/>
          <a:p>
            <a:endParaRPr kumimoji="1" lang="en-US" altLang="ja-JP" dirty="0"/>
          </a:p>
          <a:p>
            <a:r>
              <a:rPr kumimoji="1" lang="ja-JP" altLang="en-US"/>
              <a:t>左膝と右膝の回帰直線に大きな差はなかった</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18</a:t>
            </a:fld>
            <a:endParaRPr lang="en-US" dirty="0"/>
          </a:p>
        </p:txBody>
      </p:sp>
      <p:pic>
        <p:nvPicPr>
          <p:cNvPr id="6" name="図 5">
            <a:extLst>
              <a:ext uri="{FF2B5EF4-FFF2-40B4-BE49-F238E27FC236}">
                <a16:creationId xmlns:a16="http://schemas.microsoft.com/office/drawing/2014/main" id="{887DCD1C-F2CE-454F-B36D-F2D3AB1F90F7}"/>
              </a:ext>
            </a:extLst>
          </p:cNvPr>
          <p:cNvPicPr>
            <a:picLocks noChangeAspect="1"/>
          </p:cNvPicPr>
          <p:nvPr/>
        </p:nvPicPr>
        <p:blipFill>
          <a:blip r:embed="rId3"/>
          <a:stretch>
            <a:fillRect/>
          </a:stretch>
        </p:blipFill>
        <p:spPr>
          <a:xfrm>
            <a:off x="0" y="1125874"/>
            <a:ext cx="4455717" cy="3182655"/>
          </a:xfrm>
          <a:prstGeom prst="rect">
            <a:avLst/>
          </a:prstGeom>
        </p:spPr>
      </p:pic>
      <p:pic>
        <p:nvPicPr>
          <p:cNvPr id="8" name="図 7">
            <a:extLst>
              <a:ext uri="{FF2B5EF4-FFF2-40B4-BE49-F238E27FC236}">
                <a16:creationId xmlns:a16="http://schemas.microsoft.com/office/drawing/2014/main" id="{44C592F5-37D5-2942-A482-4180AA382972}"/>
              </a:ext>
            </a:extLst>
          </p:cNvPr>
          <p:cNvPicPr>
            <a:picLocks noChangeAspect="1"/>
          </p:cNvPicPr>
          <p:nvPr/>
        </p:nvPicPr>
        <p:blipFill>
          <a:blip r:embed="rId4"/>
          <a:stretch>
            <a:fillRect/>
          </a:stretch>
        </p:blipFill>
        <p:spPr>
          <a:xfrm>
            <a:off x="4688282" y="1125873"/>
            <a:ext cx="4455718" cy="3182656"/>
          </a:xfrm>
          <a:prstGeom prst="rect">
            <a:avLst/>
          </a:prstGeom>
        </p:spPr>
      </p:pic>
    </p:spTree>
    <p:extLst>
      <p:ext uri="{BB962C8B-B14F-4D97-AF65-F5344CB8AC3E}">
        <p14:creationId xmlns:p14="http://schemas.microsoft.com/office/powerpoint/2010/main" val="14211468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実験結果</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19</a:t>
            </a:fld>
            <a:endParaRPr lang="en-US" dirty="0"/>
          </a:p>
        </p:txBody>
      </p:sp>
      <p:pic>
        <p:nvPicPr>
          <p:cNvPr id="6" name="図 5">
            <a:extLst>
              <a:ext uri="{FF2B5EF4-FFF2-40B4-BE49-F238E27FC236}">
                <a16:creationId xmlns:a16="http://schemas.microsoft.com/office/drawing/2014/main" id="{887DCD1C-F2CE-454F-B36D-F2D3AB1F90F7}"/>
              </a:ext>
            </a:extLst>
          </p:cNvPr>
          <p:cNvPicPr>
            <a:picLocks noChangeAspect="1"/>
          </p:cNvPicPr>
          <p:nvPr/>
        </p:nvPicPr>
        <p:blipFill>
          <a:blip r:embed="rId3"/>
          <a:stretch>
            <a:fillRect/>
          </a:stretch>
        </p:blipFill>
        <p:spPr>
          <a:xfrm>
            <a:off x="0" y="1125874"/>
            <a:ext cx="4455717" cy="3182655"/>
          </a:xfrm>
          <a:prstGeom prst="rect">
            <a:avLst/>
          </a:prstGeom>
        </p:spPr>
      </p:pic>
      <p:pic>
        <p:nvPicPr>
          <p:cNvPr id="8" name="図 7">
            <a:extLst>
              <a:ext uri="{FF2B5EF4-FFF2-40B4-BE49-F238E27FC236}">
                <a16:creationId xmlns:a16="http://schemas.microsoft.com/office/drawing/2014/main" id="{44C592F5-37D5-2942-A482-4180AA382972}"/>
              </a:ext>
            </a:extLst>
          </p:cNvPr>
          <p:cNvPicPr>
            <a:picLocks noChangeAspect="1"/>
          </p:cNvPicPr>
          <p:nvPr/>
        </p:nvPicPr>
        <p:blipFill>
          <a:blip r:embed="rId4"/>
          <a:stretch>
            <a:fillRect/>
          </a:stretch>
        </p:blipFill>
        <p:spPr>
          <a:xfrm>
            <a:off x="4688282" y="1125873"/>
            <a:ext cx="4455718" cy="3182656"/>
          </a:xfrm>
          <a:prstGeom prst="rect">
            <a:avLst/>
          </a:prstGeom>
        </p:spPr>
      </p:pic>
      <p:sp>
        <p:nvSpPr>
          <p:cNvPr id="10" name="コンテンツ プレースホルダー 2">
            <a:extLst>
              <a:ext uri="{FF2B5EF4-FFF2-40B4-BE49-F238E27FC236}">
                <a16:creationId xmlns:a16="http://schemas.microsoft.com/office/drawing/2014/main" id="{98DE6A26-C6C0-2946-9B2C-868ED2968273}"/>
              </a:ext>
            </a:extLst>
          </p:cNvPr>
          <p:cNvSpPr txBox="1">
            <a:spLocks/>
          </p:cNvSpPr>
          <p:nvPr/>
        </p:nvSpPr>
        <p:spPr>
          <a:xfrm>
            <a:off x="549886" y="4308529"/>
            <a:ext cx="8021632" cy="2108118"/>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a:t>スループットは、左膝：</a:t>
            </a:r>
            <a:r>
              <a:rPr lang="en-US" altLang="ja-JP" dirty="0"/>
              <a:t>1.497[bit/s] </a:t>
            </a:r>
            <a:br>
              <a:rPr lang="en-US" altLang="ja-JP" dirty="0"/>
            </a:br>
            <a:r>
              <a:rPr lang="ja-JP" altLang="en-US"/>
              <a:t>右膝：</a:t>
            </a:r>
            <a:r>
              <a:rPr lang="en-US" altLang="ja-JP" dirty="0"/>
              <a:t>1.540[bit/s]</a:t>
            </a:r>
            <a:r>
              <a:rPr lang="ja-JP" altLang="en-US"/>
              <a:t>であった</a:t>
            </a:r>
            <a:endParaRPr lang="en-US" altLang="ja-JP" dirty="0"/>
          </a:p>
          <a:p>
            <a:pPr lvl="1"/>
            <a:r>
              <a:rPr lang="ja-JP" altLang="en-US"/>
              <a:t>単純な数値比較では、</a:t>
            </a:r>
            <a:r>
              <a:rPr lang="en-US" altLang="ja-JP" dirty="0" err="1"/>
              <a:t>Velloso</a:t>
            </a:r>
            <a:r>
              <a:rPr lang="ja-JP" altLang="en-US"/>
              <a:t>ら</a:t>
            </a:r>
            <a:r>
              <a:rPr lang="en-US" altLang="ja-JP" dirty="0"/>
              <a:t>[1]</a:t>
            </a:r>
            <a:r>
              <a:rPr lang="ja-JP" altLang="en-US"/>
              <a:t>の足による実験よりも（左足</a:t>
            </a:r>
            <a:r>
              <a:rPr lang="en-US" altLang="ja-JP" dirty="0"/>
              <a:t>:1.14[bit/s]</a:t>
            </a:r>
            <a:r>
              <a:rPr lang="ja-JP" altLang="en-US"/>
              <a:t>、右足</a:t>
            </a:r>
            <a:r>
              <a:rPr lang="en-US" altLang="ja-JP" dirty="0"/>
              <a:t>:1.16[bit/s]</a:t>
            </a:r>
            <a:r>
              <a:rPr lang="ja-JP" altLang="en-US"/>
              <a:t>）</a:t>
            </a:r>
            <a:br>
              <a:rPr lang="en-US" altLang="ja-JP" dirty="0"/>
            </a:br>
            <a:r>
              <a:rPr lang="ja-JP" altLang="en-US"/>
              <a:t>高い結果である</a:t>
            </a:r>
            <a:endParaRPr lang="en-US" altLang="ja-JP" dirty="0"/>
          </a:p>
        </p:txBody>
      </p:sp>
      <p:sp>
        <p:nvSpPr>
          <p:cNvPr id="11" name="テキスト ボックス 10">
            <a:extLst>
              <a:ext uri="{FF2B5EF4-FFF2-40B4-BE49-F238E27FC236}">
                <a16:creationId xmlns:a16="http://schemas.microsoft.com/office/drawing/2014/main" id="{504A20EB-FEAA-B946-8733-3CE58D4ECD33}"/>
              </a:ext>
            </a:extLst>
          </p:cNvPr>
          <p:cNvSpPr txBox="1"/>
          <p:nvPr/>
        </p:nvSpPr>
        <p:spPr>
          <a:xfrm>
            <a:off x="572481" y="6250985"/>
            <a:ext cx="7470400" cy="584775"/>
          </a:xfrm>
          <a:prstGeom prst="rect">
            <a:avLst/>
          </a:prstGeom>
          <a:noFill/>
        </p:spPr>
        <p:txBody>
          <a:bodyPr wrap="square" rtlCol="0">
            <a:spAutoFit/>
          </a:bodyPr>
          <a:lstStyle/>
          <a:p>
            <a:r>
              <a:rPr lang="en-US" altLang="ja-JP" sz="800" dirty="0"/>
              <a:t>[1]Eduardo </a:t>
            </a:r>
            <a:r>
              <a:rPr lang="en-US" altLang="ja-JP" sz="800" dirty="0" err="1"/>
              <a:t>Velloso</a:t>
            </a:r>
            <a:r>
              <a:rPr lang="en-US" altLang="ja-JP" sz="800" dirty="0"/>
              <a:t>, Jason Alexander, Andreas Bulling, and Hans </a:t>
            </a:r>
            <a:r>
              <a:rPr lang="en-US" altLang="ja-JP" sz="800" dirty="0" err="1"/>
              <a:t>Gellersen</a:t>
            </a:r>
            <a:r>
              <a:rPr lang="en-US" altLang="ja-JP" sz="800" dirty="0"/>
              <a:t>. Interactions Under the Desk: A </a:t>
            </a:r>
            <a:r>
              <a:rPr lang="en-US" altLang="ja-JP" sz="800" dirty="0" err="1"/>
              <a:t>Characterisation</a:t>
            </a:r>
            <a:r>
              <a:rPr lang="en-US" altLang="ja-JP" sz="800" dirty="0"/>
              <a:t> of Foot Movements for Input in a Seated Position. In 15th Human-Computer Interaction (INTERACT), Vol. LNCS-9296 of Human-Computer Interaction – INTERACT 2015, pp. 384–401, Bamberg, Germany, September 2015.</a:t>
            </a:r>
            <a:endParaRPr kumimoji="1" lang="en-US" altLang="ja-JP" sz="800" dirty="0"/>
          </a:p>
          <a:p>
            <a:endParaRPr kumimoji="1" lang="ja-JP" altLang="en-US" sz="800"/>
          </a:p>
        </p:txBody>
      </p:sp>
    </p:spTree>
    <p:extLst>
      <p:ext uri="{BB962C8B-B14F-4D97-AF65-F5344CB8AC3E}">
        <p14:creationId xmlns:p14="http://schemas.microsoft.com/office/powerpoint/2010/main" val="194239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C930CD-931B-314E-9595-60C4944EDC9C}"/>
              </a:ext>
            </a:extLst>
          </p:cNvPr>
          <p:cNvSpPr>
            <a:spLocks noGrp="1"/>
          </p:cNvSpPr>
          <p:nvPr>
            <p:ph type="title"/>
          </p:nvPr>
        </p:nvSpPr>
        <p:spPr>
          <a:xfrm>
            <a:off x="549886" y="44893"/>
            <a:ext cx="7053464" cy="989621"/>
          </a:xfrm>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3BCB560-715F-A241-846D-0BDCC6EA25EB}"/>
              </a:ext>
            </a:extLst>
          </p:cNvPr>
          <p:cNvSpPr>
            <a:spLocks noGrp="1"/>
          </p:cNvSpPr>
          <p:nvPr>
            <p:ph idx="1"/>
          </p:nvPr>
        </p:nvSpPr>
        <p:spPr>
          <a:xfrm>
            <a:off x="467670" y="1142581"/>
            <a:ext cx="8103849" cy="1922166"/>
          </a:xfrm>
        </p:spPr>
        <p:txBody>
          <a:bodyPr>
            <a:normAutofit lnSpcReduction="10000"/>
          </a:bodyPr>
          <a:lstStyle/>
          <a:p>
            <a:r>
              <a:rPr lang="ja-JP" altLang="en-US"/>
              <a:t>コンピュータの操作では、キーボードとマウスを用いる</a:t>
            </a:r>
            <a:endParaRPr lang="en-US" altLang="ja-JP" dirty="0"/>
          </a:p>
          <a:p>
            <a:r>
              <a:rPr lang="ja-JP" altLang="en-US"/>
              <a:t>ユーザは、手をキーボードとマウスの間を何度も往復させなければならない問題がある</a:t>
            </a:r>
            <a:endParaRPr lang="en-US" altLang="ja-JP" dirty="0"/>
          </a:p>
        </p:txBody>
      </p:sp>
      <p:sp>
        <p:nvSpPr>
          <p:cNvPr id="4" name="スライド番号プレースホルダー 3">
            <a:extLst>
              <a:ext uri="{FF2B5EF4-FFF2-40B4-BE49-F238E27FC236}">
                <a16:creationId xmlns:a16="http://schemas.microsoft.com/office/drawing/2014/main" id="{E7926B88-74B8-A14E-BD84-84FC631EBD2A}"/>
              </a:ext>
            </a:extLst>
          </p:cNvPr>
          <p:cNvSpPr>
            <a:spLocks noGrp="1"/>
          </p:cNvSpPr>
          <p:nvPr>
            <p:ph type="sldNum" sz="quarter" idx="12"/>
          </p:nvPr>
        </p:nvSpPr>
        <p:spPr/>
        <p:txBody>
          <a:bodyPr/>
          <a:lstStyle/>
          <a:p>
            <a:fld id="{6D22F896-40B5-4ADD-8801-0D06FADFA095}" type="slidenum">
              <a:rPr lang="en-US" smtClean="0"/>
              <a:pPr/>
              <a:t>2</a:t>
            </a:fld>
            <a:endParaRPr lang="en-US" dirty="0"/>
          </a:p>
        </p:txBody>
      </p:sp>
      <p:sp>
        <p:nvSpPr>
          <p:cNvPr id="7" name="テキスト ボックス 6">
            <a:extLst>
              <a:ext uri="{FF2B5EF4-FFF2-40B4-BE49-F238E27FC236}">
                <a16:creationId xmlns:a16="http://schemas.microsoft.com/office/drawing/2014/main" id="{F31132D3-E7D3-A942-8779-74E9CCCE4DC4}"/>
              </a:ext>
            </a:extLst>
          </p:cNvPr>
          <p:cNvSpPr txBox="1"/>
          <p:nvPr/>
        </p:nvSpPr>
        <p:spPr>
          <a:xfrm>
            <a:off x="867014" y="3240073"/>
            <a:ext cx="7305151" cy="1200329"/>
          </a:xfrm>
          <a:prstGeom prst="rect">
            <a:avLst/>
          </a:prstGeom>
          <a:noFill/>
        </p:spPr>
        <p:txBody>
          <a:bodyPr wrap="square" rtlCol="0">
            <a:spAutoFit/>
          </a:bodyPr>
          <a:lstStyle/>
          <a:p>
            <a:r>
              <a:rPr kumimoji="1" lang="ja-JP" altLang="en-US" sz="2400">
                <a:latin typeface="Hiragino Kaku Gothic ProN W3" panose="020B0300000000000000" pitchFamily="34" charset="-128"/>
                <a:ea typeface="Hiragino Kaku Gothic ProN W3" panose="020B0300000000000000" pitchFamily="34" charset="-128"/>
              </a:rPr>
              <a:t>手をキーボードに置いたまま、マウスカーソルや</a:t>
            </a:r>
            <a:br>
              <a:rPr kumimoji="1" lang="en-US" altLang="ja-JP" sz="2400" dirty="0">
                <a:latin typeface="Hiragino Kaku Gothic ProN W3" panose="020B0300000000000000" pitchFamily="34" charset="-128"/>
                <a:ea typeface="Hiragino Kaku Gothic ProN W3" panose="020B0300000000000000" pitchFamily="34" charset="-128"/>
              </a:rPr>
            </a:br>
            <a:r>
              <a:rPr kumimoji="1" lang="ja-JP" altLang="en-US" sz="2400">
                <a:latin typeface="Hiragino Kaku Gothic ProN W3" panose="020B0300000000000000" pitchFamily="34" charset="-128"/>
                <a:ea typeface="Hiragino Kaku Gothic ProN W3" panose="020B0300000000000000" pitchFamily="34" charset="-128"/>
              </a:rPr>
              <a:t>他のコンピュータの操作を可能にすることで、</a:t>
            </a:r>
            <a:br>
              <a:rPr kumimoji="1" lang="en-US" altLang="ja-JP" sz="2400" dirty="0">
                <a:latin typeface="Hiragino Kaku Gothic ProN W3" panose="020B0300000000000000" pitchFamily="34" charset="-128"/>
                <a:ea typeface="Hiragino Kaku Gothic ProN W3" panose="020B0300000000000000" pitchFamily="34" charset="-128"/>
              </a:rPr>
            </a:br>
            <a:r>
              <a:rPr kumimoji="1" lang="ja-JP" altLang="en-US" sz="2400">
                <a:latin typeface="Hiragino Kaku Gothic ProN W3" panose="020B0300000000000000" pitchFamily="34" charset="-128"/>
                <a:ea typeface="Hiragino Kaku Gothic ProN W3" panose="020B0300000000000000" pitchFamily="34" charset="-128"/>
              </a:rPr>
              <a:t>ユーザの負担が軽減される</a:t>
            </a:r>
          </a:p>
        </p:txBody>
      </p:sp>
      <p:sp>
        <p:nvSpPr>
          <p:cNvPr id="8" name="テキスト ボックス 7">
            <a:extLst>
              <a:ext uri="{FF2B5EF4-FFF2-40B4-BE49-F238E27FC236}">
                <a16:creationId xmlns:a16="http://schemas.microsoft.com/office/drawing/2014/main" id="{FB741BDC-C648-A944-93EA-4E78FEA8DF32}"/>
              </a:ext>
            </a:extLst>
          </p:cNvPr>
          <p:cNvSpPr txBox="1"/>
          <p:nvPr/>
        </p:nvSpPr>
        <p:spPr>
          <a:xfrm>
            <a:off x="867015" y="5131512"/>
            <a:ext cx="7305151" cy="830997"/>
          </a:xfrm>
          <a:prstGeom prst="rect">
            <a:avLst/>
          </a:prstGeom>
          <a:noFill/>
        </p:spPr>
        <p:txBody>
          <a:bodyPr wrap="square" rtlCol="0">
            <a:spAutoFit/>
          </a:bodyPr>
          <a:lstStyle/>
          <a:p>
            <a:r>
              <a:rPr kumimoji="1" lang="ja-JP" altLang="en-US" sz="2400">
                <a:latin typeface="Hiragino Kaku Gothic ProN W3" panose="020B0300000000000000" pitchFamily="34" charset="-128"/>
                <a:ea typeface="Hiragino Kaku Gothic ProN W3" panose="020B0300000000000000" pitchFamily="34" charset="-128"/>
              </a:rPr>
              <a:t>アプローチの</a:t>
            </a:r>
            <a:r>
              <a:rPr kumimoji="1" lang="en-US" altLang="ja-JP" sz="2400" dirty="0">
                <a:latin typeface="Hiragino Kaku Gothic ProN W3" panose="020B0300000000000000" pitchFamily="34" charset="-128"/>
                <a:ea typeface="Hiragino Kaku Gothic ProN W3" panose="020B0300000000000000" pitchFamily="34" charset="-128"/>
              </a:rPr>
              <a:t>1</a:t>
            </a:r>
            <a:r>
              <a:rPr kumimoji="1" lang="ja-JP" altLang="en-US" sz="2400">
                <a:latin typeface="Hiragino Kaku Gothic ProN W3" panose="020B0300000000000000" pitchFamily="34" charset="-128"/>
                <a:ea typeface="Hiragino Kaku Gothic ProN W3" panose="020B0300000000000000" pitchFamily="34" charset="-128"/>
              </a:rPr>
              <a:t>つとして、足や膝を用いる研究が</a:t>
            </a:r>
            <a:br>
              <a:rPr kumimoji="1" lang="en-US" altLang="ja-JP" sz="2400" dirty="0">
                <a:latin typeface="Hiragino Kaku Gothic ProN W3" panose="020B0300000000000000" pitchFamily="34" charset="-128"/>
                <a:ea typeface="Hiragino Kaku Gothic ProN W3" panose="020B0300000000000000" pitchFamily="34" charset="-128"/>
              </a:rPr>
            </a:br>
            <a:r>
              <a:rPr kumimoji="1" lang="ja-JP" altLang="en-US" sz="2400">
                <a:latin typeface="Hiragino Kaku Gothic ProN W3" panose="020B0300000000000000" pitchFamily="34" charset="-128"/>
                <a:ea typeface="Hiragino Kaku Gothic ProN W3" panose="020B0300000000000000" pitchFamily="34" charset="-128"/>
              </a:rPr>
              <a:t>行われている</a:t>
            </a:r>
          </a:p>
        </p:txBody>
      </p:sp>
      <p:sp>
        <p:nvSpPr>
          <p:cNvPr id="9" name="下矢印 8">
            <a:extLst>
              <a:ext uri="{FF2B5EF4-FFF2-40B4-BE49-F238E27FC236}">
                <a16:creationId xmlns:a16="http://schemas.microsoft.com/office/drawing/2014/main" id="{1C5036AA-60DB-7D45-9C5C-AEEBEA799405}"/>
              </a:ext>
            </a:extLst>
          </p:cNvPr>
          <p:cNvSpPr/>
          <p:nvPr/>
        </p:nvSpPr>
        <p:spPr>
          <a:xfrm>
            <a:off x="4076618" y="4440402"/>
            <a:ext cx="575769" cy="6911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160268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実験結果</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528087" y="4129945"/>
            <a:ext cx="8021632" cy="2340690"/>
          </a:xfrm>
        </p:spPr>
        <p:txBody>
          <a:bodyPr>
            <a:normAutofit/>
          </a:bodyPr>
          <a:lstStyle/>
          <a:p>
            <a:r>
              <a:rPr lang="ja-JP" altLang="en-US"/>
              <a:t>エラー率は、左膝：</a:t>
            </a:r>
            <a:r>
              <a:rPr lang="en-US" altLang="ja-JP" dirty="0"/>
              <a:t>1.14%</a:t>
            </a:r>
            <a:r>
              <a:rPr lang="ja-JP" altLang="en-US"/>
              <a:t>、右膝：</a:t>
            </a:r>
            <a:r>
              <a:rPr lang="en-US" altLang="ja-JP" dirty="0"/>
              <a:t>1.71%</a:t>
            </a:r>
            <a:br>
              <a:rPr lang="en-US" altLang="ja-JP" dirty="0"/>
            </a:br>
            <a:r>
              <a:rPr lang="ja-JP" altLang="en-US"/>
              <a:t>と低い値を得た</a:t>
            </a:r>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20</a:t>
            </a:fld>
            <a:endParaRPr lang="en-US" dirty="0"/>
          </a:p>
        </p:txBody>
      </p:sp>
      <p:graphicFrame>
        <p:nvGraphicFramePr>
          <p:cNvPr id="7" name="グラフ 6">
            <a:extLst>
              <a:ext uri="{FF2B5EF4-FFF2-40B4-BE49-F238E27FC236}">
                <a16:creationId xmlns:a16="http://schemas.microsoft.com/office/drawing/2014/main" id="{9EF451A6-B03C-5840-99DE-78FD576FB11B}"/>
              </a:ext>
            </a:extLst>
          </p:cNvPr>
          <p:cNvGraphicFramePr/>
          <p:nvPr>
            <p:extLst>
              <p:ext uri="{D42A27DB-BD31-4B8C-83A1-F6EECF244321}">
                <p14:modId xmlns:p14="http://schemas.microsoft.com/office/powerpoint/2010/main" val="3273266421"/>
              </p:ext>
            </p:extLst>
          </p:nvPr>
        </p:nvGraphicFramePr>
        <p:xfrm>
          <a:off x="528087" y="1053580"/>
          <a:ext cx="3817815" cy="30572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グラフ 7">
            <a:extLst>
              <a:ext uri="{FF2B5EF4-FFF2-40B4-BE49-F238E27FC236}">
                <a16:creationId xmlns:a16="http://schemas.microsoft.com/office/drawing/2014/main" id="{DEF20A06-917F-7F43-9C26-1D0A1A6ACB39}"/>
              </a:ext>
            </a:extLst>
          </p:cNvPr>
          <p:cNvGraphicFramePr/>
          <p:nvPr>
            <p:extLst>
              <p:ext uri="{D42A27DB-BD31-4B8C-83A1-F6EECF244321}">
                <p14:modId xmlns:p14="http://schemas.microsoft.com/office/powerpoint/2010/main" val="1250631457"/>
              </p:ext>
            </p:extLst>
          </p:nvPr>
        </p:nvGraphicFramePr>
        <p:xfrm>
          <a:off x="4798100" y="1034513"/>
          <a:ext cx="3817813" cy="305729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9698005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lang="ja-JP" altLang="en-US"/>
              <a:t>実験結果</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kumimoji="1" lang="ja-JP" altLang="en-US"/>
              <a:t>アンケートの結果、</a:t>
            </a:r>
            <a:r>
              <a:rPr lang="ja-JP" altLang="en-US"/>
              <a:t>太ももと足に疲労感を感じるという意見を受けた</a:t>
            </a:r>
            <a:endParaRPr lang="en-US" altLang="ja-JP" dirty="0"/>
          </a:p>
          <a:p>
            <a:r>
              <a:rPr kumimoji="1" lang="ja-JP" altLang="en-US"/>
              <a:t>操作性のさらなる向上と疲労感の改善が課題</a:t>
            </a:r>
            <a:endParaRPr kumimoji="1"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21</a:t>
            </a:fld>
            <a:endParaRPr lang="en-US" dirty="0"/>
          </a:p>
        </p:txBody>
      </p:sp>
    </p:spTree>
    <p:extLst>
      <p:ext uri="{BB962C8B-B14F-4D97-AF65-F5344CB8AC3E}">
        <p14:creationId xmlns:p14="http://schemas.microsoft.com/office/powerpoint/2010/main" val="29067486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今後の展望</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lang="ja-JP" altLang="en-US"/>
              <a:t>足による手法とのより詳しい性能比較</a:t>
            </a:r>
            <a:endParaRPr lang="en-US" altLang="ja-JP" dirty="0"/>
          </a:p>
          <a:p>
            <a:r>
              <a:rPr lang="ja-JP" altLang="en-US"/>
              <a:t>距離センサの配置間隔</a:t>
            </a:r>
            <a:endParaRPr lang="en-US" altLang="ja-JP" dirty="0"/>
          </a:p>
          <a:p>
            <a:pPr lvl="1"/>
            <a:r>
              <a:rPr kumimoji="1" lang="ja-JP" altLang="en-US"/>
              <a:t>様々な間隔で同様な実験を行う必要がある</a:t>
            </a:r>
            <a:endParaRPr kumimoji="1" lang="en-US" altLang="ja-JP" dirty="0"/>
          </a:p>
          <a:p>
            <a:r>
              <a:rPr lang="ja-JP" altLang="en-US"/>
              <a:t>カーソル以外の操作の実現</a:t>
            </a:r>
            <a:endParaRPr lang="en-US" altLang="ja-JP" dirty="0"/>
          </a:p>
          <a:p>
            <a:pPr lvl="1"/>
            <a:r>
              <a:rPr kumimoji="1" lang="ja-JP" altLang="en-US"/>
              <a:t>クリック操作やスクロール操作</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22</a:t>
            </a:fld>
            <a:endParaRPr lang="en-US" dirty="0"/>
          </a:p>
        </p:txBody>
      </p:sp>
    </p:spTree>
    <p:extLst>
      <p:ext uri="{BB962C8B-B14F-4D97-AF65-F5344CB8AC3E}">
        <p14:creationId xmlns:p14="http://schemas.microsoft.com/office/powerpoint/2010/main" val="45526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kumimoji="1" lang="ja-JP" altLang="en-US"/>
              <a:t>机の裏に設置した距離センサを用いて、膝の</a:t>
            </a:r>
            <a:br>
              <a:rPr kumimoji="1" lang="en-US" altLang="ja-JP" dirty="0"/>
            </a:br>
            <a:r>
              <a:rPr kumimoji="1" lang="ja-JP" altLang="en-US"/>
              <a:t>位置を取得し、カーソル操作に応用する</a:t>
            </a:r>
            <a:br>
              <a:rPr kumimoji="1" lang="en-US" altLang="ja-JP" dirty="0"/>
            </a:br>
            <a:r>
              <a:rPr kumimoji="1" lang="ja-JP" altLang="en-US"/>
              <a:t>手法を示した</a:t>
            </a:r>
            <a:endParaRPr kumimoji="1" lang="en-US" altLang="ja-JP" dirty="0"/>
          </a:p>
          <a:p>
            <a:r>
              <a:rPr lang="ja-JP" altLang="en-US"/>
              <a:t>膝を用いたカーソル操作を評価する実験を行い、フィッツの法則に基づいた評価を行った</a:t>
            </a:r>
            <a:endParaRPr lang="en-US" altLang="ja-JP" dirty="0"/>
          </a:p>
          <a:p>
            <a:r>
              <a:rPr kumimoji="1" lang="ja-JP" altLang="en-US"/>
              <a:t>今後は、膝の運動に合わせたハードウェアの</a:t>
            </a:r>
            <a:br>
              <a:rPr kumimoji="1" lang="en-US" altLang="ja-JP" dirty="0"/>
            </a:br>
            <a:r>
              <a:rPr kumimoji="1" lang="ja-JP" altLang="en-US"/>
              <a:t>再設計、条件を変化させた実験を行い、</a:t>
            </a:r>
            <a:br>
              <a:rPr kumimoji="1" lang="en-US" altLang="ja-JP" dirty="0"/>
            </a:br>
            <a:r>
              <a:rPr kumimoji="1" lang="ja-JP" altLang="en-US"/>
              <a:t>操作性や疲労感の改良を行う</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23</a:t>
            </a:fld>
            <a:endParaRPr lang="en-US" dirty="0"/>
          </a:p>
        </p:txBody>
      </p:sp>
    </p:spTree>
    <p:extLst>
      <p:ext uri="{BB962C8B-B14F-4D97-AF65-F5344CB8AC3E}">
        <p14:creationId xmlns:p14="http://schemas.microsoft.com/office/powerpoint/2010/main" val="1922590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AF6E5598-8C6B-4246-B9C5-DC97D1B57446}"/>
              </a:ext>
            </a:extLst>
          </p:cNvPr>
          <p:cNvSpPr>
            <a:spLocks noGrp="1"/>
          </p:cNvSpPr>
          <p:nvPr>
            <p:ph type="body" idx="1"/>
          </p:nvPr>
        </p:nvSpPr>
        <p:spPr>
          <a:xfrm>
            <a:off x="1276008" y="2230486"/>
            <a:ext cx="6269538" cy="2512529"/>
          </a:xfrm>
        </p:spPr>
        <p:txBody>
          <a:bodyPr>
            <a:normAutofit/>
          </a:bodyPr>
          <a:lstStyle/>
          <a:p>
            <a:pPr marL="342900" indent="-342900">
              <a:buFont typeface="Arial" panose="020B0604020202020204" pitchFamily="34" charset="0"/>
              <a:buChar char="•"/>
            </a:pPr>
            <a:r>
              <a:rPr lang="ja-JP" altLang="en-US"/>
              <a:t>机の裏に設置した距離センサを用いて、膝の</a:t>
            </a:r>
            <a:br>
              <a:rPr lang="en-US" altLang="ja-JP" dirty="0"/>
            </a:br>
            <a:r>
              <a:rPr lang="ja-JP" altLang="en-US"/>
              <a:t>位置を取得し、カーソル操作に応用</a:t>
            </a:r>
            <a:endParaRPr lang="en-US" altLang="ja-JP" dirty="0"/>
          </a:p>
          <a:p>
            <a:pPr marL="342900" indent="-342900">
              <a:buFont typeface="Arial" panose="020B0604020202020204" pitchFamily="34" charset="0"/>
              <a:buChar char="•"/>
            </a:pPr>
            <a:r>
              <a:rPr lang="ja-JP" altLang="en-US"/>
              <a:t>距離センサ</a:t>
            </a:r>
            <a:r>
              <a:rPr lang="en-US" altLang="ja-JP" dirty="0"/>
              <a:t>10</a:t>
            </a:r>
            <a:r>
              <a:rPr lang="ja-JP" altLang="en-US"/>
              <a:t>個を用いたプロトタイプを製作し、</a:t>
            </a:r>
            <a:br>
              <a:rPr lang="en-US" altLang="ja-JP" dirty="0"/>
            </a:br>
            <a:r>
              <a:rPr lang="ja-JP" altLang="en-US"/>
              <a:t>膝の位置を認識</a:t>
            </a:r>
            <a:endParaRPr lang="en-US" altLang="ja-JP" dirty="0"/>
          </a:p>
          <a:p>
            <a:pPr marL="342900" indent="-342900">
              <a:buFont typeface="Arial" panose="020B0604020202020204" pitchFamily="34" charset="0"/>
              <a:buChar char="•"/>
            </a:pPr>
            <a:r>
              <a:rPr lang="ja-JP" altLang="en-US"/>
              <a:t>プロトタイプを用いてフィッツの法則に基づく実験を行い，その結果から今後の設計に関する課題を明らかにした．</a:t>
            </a:r>
            <a:endParaRPr kumimoji="1" lang="ja-JP" altLang="en-US"/>
          </a:p>
        </p:txBody>
      </p:sp>
      <p:sp>
        <p:nvSpPr>
          <p:cNvPr id="7" name="タイトル 1">
            <a:extLst>
              <a:ext uri="{FF2B5EF4-FFF2-40B4-BE49-F238E27FC236}">
                <a16:creationId xmlns:a16="http://schemas.microsoft.com/office/drawing/2014/main" id="{38BAAA00-E810-6F4A-B7CF-BCD2B3378D28}"/>
              </a:ext>
            </a:extLst>
          </p:cNvPr>
          <p:cNvSpPr>
            <a:spLocks noGrp="1"/>
          </p:cNvSpPr>
          <p:nvPr>
            <p:ph type="title"/>
          </p:nvPr>
        </p:nvSpPr>
        <p:spPr>
          <a:xfrm>
            <a:off x="750632" y="242632"/>
            <a:ext cx="7320290" cy="1547376"/>
          </a:xfrm>
          <a:ln w="28575">
            <a:solidFill>
              <a:schemeClr val="accent1"/>
            </a:solidFill>
          </a:ln>
        </p:spPr>
        <p:txBody>
          <a:bodyPr>
            <a:noAutofit/>
          </a:bodyPr>
          <a:lstStyle/>
          <a:p>
            <a:r>
              <a:rPr lang="ja-JP" altLang="en-US" sz="3200">
                <a:solidFill>
                  <a:schemeClr val="accent6">
                    <a:lumMod val="75000"/>
                  </a:schemeClr>
                </a:solidFill>
              </a:rPr>
              <a:t>机</a:t>
            </a:r>
            <a:r>
              <a:rPr kumimoji="1" lang="ja-JP" altLang="en-US" sz="3200">
                <a:solidFill>
                  <a:schemeClr val="accent6">
                    <a:lumMod val="75000"/>
                  </a:schemeClr>
                </a:solidFill>
              </a:rPr>
              <a:t>の裏に設置した</a:t>
            </a:r>
            <a:br>
              <a:rPr kumimoji="1" lang="en-US" altLang="ja-JP" sz="3200" dirty="0">
                <a:solidFill>
                  <a:schemeClr val="accent6">
                    <a:lumMod val="75000"/>
                  </a:schemeClr>
                </a:solidFill>
              </a:rPr>
            </a:br>
            <a:r>
              <a:rPr kumimoji="1" lang="ja-JP" altLang="en-US" sz="3200">
                <a:solidFill>
                  <a:schemeClr val="accent6">
                    <a:lumMod val="75000"/>
                  </a:schemeClr>
                </a:solidFill>
              </a:rPr>
              <a:t>距離センサアレイによる膝位置認識と</a:t>
            </a:r>
            <a:br>
              <a:rPr kumimoji="1" lang="en-US" altLang="ja-JP" sz="3200" dirty="0">
                <a:solidFill>
                  <a:schemeClr val="accent6">
                    <a:lumMod val="75000"/>
                  </a:schemeClr>
                </a:solidFill>
              </a:rPr>
            </a:br>
            <a:r>
              <a:rPr kumimoji="1" lang="ja-JP" altLang="en-US" sz="3200">
                <a:solidFill>
                  <a:schemeClr val="accent6">
                    <a:lumMod val="75000"/>
                  </a:schemeClr>
                </a:solidFill>
              </a:rPr>
              <a:t>カーソル操作への応用</a:t>
            </a:r>
          </a:p>
        </p:txBody>
      </p:sp>
      <p:sp>
        <p:nvSpPr>
          <p:cNvPr id="8" name="字幕 2">
            <a:extLst>
              <a:ext uri="{FF2B5EF4-FFF2-40B4-BE49-F238E27FC236}">
                <a16:creationId xmlns:a16="http://schemas.microsoft.com/office/drawing/2014/main" id="{6073EE50-8AFA-8A4F-8404-7667C601B8A5}"/>
              </a:ext>
            </a:extLst>
          </p:cNvPr>
          <p:cNvSpPr txBox="1">
            <a:spLocks/>
          </p:cNvSpPr>
          <p:nvPr/>
        </p:nvSpPr>
        <p:spPr>
          <a:xfrm>
            <a:off x="6510243" y="4658819"/>
            <a:ext cx="2132564" cy="925169"/>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kumimoji="1" sz="2000" kern="1200">
                <a:solidFill>
                  <a:schemeClr val="tx1">
                    <a:lumMod val="65000"/>
                    <a:lumOff val="35000"/>
                  </a:schemeClr>
                </a:solidFill>
                <a:latin typeface="Hiragino Kaku Gothic ProN W3" panose="020B0300000000000000" pitchFamily="34" charset="-128"/>
                <a:ea typeface="Hiragino Kaku Gothic ProN W3" panose="020B0300000000000000" pitchFamily="34" charset="-128"/>
                <a:cs typeface="+mn-cs"/>
              </a:defRPr>
            </a:lvl1pPr>
            <a:lvl2pPr marL="457200" indent="0" algn="l" defTabSz="457200" rtl="0" eaLnBrk="1" latinLnBrk="0" hangingPunct="1">
              <a:spcBef>
                <a:spcPts val="1000"/>
              </a:spcBef>
              <a:spcAft>
                <a:spcPts val="0"/>
              </a:spcAft>
              <a:buClr>
                <a:schemeClr val="accent1"/>
              </a:buClr>
              <a:buFont typeface="Wingdings 3" charset="2"/>
              <a:buNone/>
              <a:defRPr kumimoji="1" sz="1800" kern="1200">
                <a:solidFill>
                  <a:schemeClr val="tx1">
                    <a:tint val="7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1600" kern="1200">
                <a:solidFill>
                  <a:schemeClr val="tx1">
                    <a:tint val="75000"/>
                  </a:schemeClr>
                </a:solidFill>
                <a:latin typeface="Hiragino Kaku Gothic ProN W3" panose="020B0300000000000000" pitchFamily="34" charset="-128"/>
                <a:ea typeface="Hiragino Kaku Gothic ProN W3" panose="020B0300000000000000" pitchFamily="34" charset="-128"/>
                <a:cs typeface="+mn-cs"/>
              </a:defRPr>
            </a:lvl3pPr>
            <a:lvl4pPr marL="13716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9pPr>
          </a:lstStyle>
          <a:p>
            <a:r>
              <a:rPr lang="ja-JP" altLang="en-US" sz="3200" u="sng"/>
              <a:t>市川</a:t>
            </a:r>
            <a:r>
              <a:rPr lang="en-US" altLang="ja-JP" sz="3200" u="sng" dirty="0"/>
              <a:t> </a:t>
            </a:r>
            <a:r>
              <a:rPr lang="ja-JP" altLang="en-US" sz="3200" u="sng"/>
              <a:t>佑</a:t>
            </a:r>
            <a:endParaRPr lang="en-US" altLang="ja-JP" sz="3200" u="sng" dirty="0"/>
          </a:p>
        </p:txBody>
      </p:sp>
      <p:sp>
        <p:nvSpPr>
          <p:cNvPr id="9" name="テキスト ボックス 8">
            <a:extLst>
              <a:ext uri="{FF2B5EF4-FFF2-40B4-BE49-F238E27FC236}">
                <a16:creationId xmlns:a16="http://schemas.microsoft.com/office/drawing/2014/main" id="{D7B02FAE-95CB-2442-B2CA-8662B72121EC}"/>
              </a:ext>
            </a:extLst>
          </p:cNvPr>
          <p:cNvSpPr txBox="1"/>
          <p:nvPr/>
        </p:nvSpPr>
        <p:spPr>
          <a:xfrm>
            <a:off x="5574445" y="5304411"/>
            <a:ext cx="3618416" cy="1323439"/>
          </a:xfrm>
          <a:prstGeom prst="rect">
            <a:avLst/>
          </a:prstGeom>
          <a:noFill/>
        </p:spPr>
        <p:txBody>
          <a:bodyPr wrap="square" rtlCol="0">
            <a:spAutoFit/>
          </a:bodyPr>
          <a:lstStyle/>
          <a:p>
            <a:r>
              <a:rPr kumimoji="1"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学籍番号：</a:t>
            </a:r>
            <a:r>
              <a:rPr kumimoji="1"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201511342</a:t>
            </a:r>
            <a:endPar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指導教員：</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高橋</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伸</a:t>
            </a:r>
            <a:b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b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志築</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文太郎</a:t>
            </a:r>
            <a:endParaRPr kumimoji="1"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endParaRPr kumimoji="1"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p:txBody>
      </p:sp>
      <p:sp>
        <p:nvSpPr>
          <p:cNvPr id="2" name="テキスト ボックス 1">
            <a:extLst>
              <a:ext uri="{FF2B5EF4-FFF2-40B4-BE49-F238E27FC236}">
                <a16:creationId xmlns:a16="http://schemas.microsoft.com/office/drawing/2014/main" id="{56BE4E51-CD47-0C41-A30D-7A1811EA3607}"/>
              </a:ext>
            </a:extLst>
          </p:cNvPr>
          <p:cNvSpPr txBox="1"/>
          <p:nvPr/>
        </p:nvSpPr>
        <p:spPr>
          <a:xfrm>
            <a:off x="591787" y="5612462"/>
            <a:ext cx="4095993" cy="369332"/>
          </a:xfrm>
          <a:prstGeom prst="rect">
            <a:avLst/>
          </a:prstGeom>
          <a:noFill/>
          <a:ln>
            <a:solidFill>
              <a:schemeClr val="accent1"/>
            </a:solidFill>
          </a:ln>
        </p:spPr>
        <p:txBody>
          <a:bodyPr wrap="none" rtlCol="0">
            <a:spAutoFit/>
          </a:bodyPr>
          <a:lstStyle/>
          <a:p>
            <a:r>
              <a:rPr kumimoji="1" lang="ja-JP" altLang="en-US" i="1">
                <a:latin typeface="Hiragino Sans W2" panose="020B0300000000000000" pitchFamily="34" charset="-128"/>
                <a:ea typeface="Hiragino Sans W2" panose="020B0300000000000000" pitchFamily="34" charset="-128"/>
              </a:rPr>
              <a:t>情報処理学会</a:t>
            </a:r>
            <a:r>
              <a:rPr kumimoji="1" lang="en-US" altLang="ja-JP" i="1" dirty="0">
                <a:latin typeface="Hiragino Sans W2" panose="020B0300000000000000" pitchFamily="34" charset="-128"/>
                <a:ea typeface="Hiragino Sans W2" panose="020B0300000000000000" pitchFamily="34" charset="-128"/>
              </a:rPr>
              <a:t> </a:t>
            </a:r>
            <a:r>
              <a:rPr kumimoji="1" lang="ja-JP" altLang="en-US" i="1">
                <a:latin typeface="Hiragino Sans W2" panose="020B0300000000000000" pitchFamily="34" charset="-128"/>
                <a:ea typeface="Hiragino Sans W2" panose="020B0300000000000000" pitchFamily="34" charset="-128"/>
              </a:rPr>
              <a:t>第</a:t>
            </a:r>
            <a:r>
              <a:rPr kumimoji="1" lang="en-US" altLang="ja-JP" i="1" dirty="0">
                <a:latin typeface="Hiragino Sans W2" panose="020B0300000000000000" pitchFamily="34" charset="-128"/>
                <a:ea typeface="Hiragino Sans W2" panose="020B0300000000000000" pitchFamily="34" charset="-128"/>
              </a:rPr>
              <a:t>81</a:t>
            </a:r>
            <a:r>
              <a:rPr kumimoji="1" lang="ja-JP" altLang="en-US" i="1">
                <a:latin typeface="Hiragino Sans W2" panose="020B0300000000000000" pitchFamily="34" charset="-128"/>
                <a:ea typeface="Hiragino Sans W2" panose="020B0300000000000000" pitchFamily="34" charset="-128"/>
              </a:rPr>
              <a:t>回全国大会</a:t>
            </a:r>
            <a:r>
              <a:rPr kumimoji="1" lang="en-US" altLang="ja-JP" i="1" dirty="0">
                <a:latin typeface="Hiragino Sans W2" panose="020B0300000000000000" pitchFamily="34" charset="-128"/>
                <a:ea typeface="Hiragino Sans W2" panose="020B0300000000000000" pitchFamily="34" charset="-128"/>
              </a:rPr>
              <a:t> </a:t>
            </a:r>
            <a:r>
              <a:rPr kumimoji="1" lang="ja-JP" altLang="en-US" i="1">
                <a:latin typeface="Hiragino Sans W2" panose="020B0300000000000000" pitchFamily="34" charset="-128"/>
                <a:ea typeface="Hiragino Sans W2" panose="020B0300000000000000" pitchFamily="34" charset="-128"/>
              </a:rPr>
              <a:t>投稿済</a:t>
            </a:r>
          </a:p>
        </p:txBody>
      </p:sp>
    </p:spTree>
    <p:extLst>
      <p:ext uri="{BB962C8B-B14F-4D97-AF65-F5344CB8AC3E}">
        <p14:creationId xmlns:p14="http://schemas.microsoft.com/office/powerpoint/2010/main" val="726261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C930CD-931B-314E-9595-60C4944EDC9C}"/>
              </a:ext>
            </a:extLst>
          </p:cNvPr>
          <p:cNvSpPr>
            <a:spLocks noGrp="1"/>
          </p:cNvSpPr>
          <p:nvPr>
            <p:ph type="title"/>
          </p:nvPr>
        </p:nvSpPr>
        <p:spPr>
          <a:xfrm>
            <a:off x="549886" y="44893"/>
            <a:ext cx="7053464" cy="989621"/>
          </a:xfrm>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3BCB560-715F-A241-846D-0BDCC6EA25EB}"/>
              </a:ext>
            </a:extLst>
          </p:cNvPr>
          <p:cNvSpPr>
            <a:spLocks noGrp="1"/>
          </p:cNvSpPr>
          <p:nvPr>
            <p:ph idx="1"/>
          </p:nvPr>
        </p:nvSpPr>
        <p:spPr>
          <a:xfrm>
            <a:off x="467670" y="1142581"/>
            <a:ext cx="8103849" cy="4031756"/>
          </a:xfrm>
        </p:spPr>
        <p:txBody>
          <a:bodyPr>
            <a:normAutofit/>
          </a:bodyPr>
          <a:lstStyle/>
          <a:p>
            <a:r>
              <a:rPr kumimoji="1" lang="ja-JP" altLang="en-US"/>
              <a:t>足による操作は</a:t>
            </a:r>
            <a:r>
              <a:rPr lang="ja-JP" altLang="en-US"/>
              <a:t>日常的に行われている</a:t>
            </a:r>
            <a:endParaRPr kumimoji="1" lang="en-US" altLang="ja-JP" dirty="0"/>
          </a:p>
          <a:p>
            <a:pPr lvl="1"/>
            <a:r>
              <a:rPr lang="ja-JP" altLang="en-US"/>
              <a:t>自動車のペダル・ピアノやオルガンのペダル</a:t>
            </a:r>
            <a:endParaRPr lang="en-US" altLang="ja-JP" dirty="0"/>
          </a:p>
          <a:p>
            <a:r>
              <a:rPr lang="ja-JP" altLang="en-US"/>
              <a:t>足でコンピュータを操作する状況例</a:t>
            </a:r>
            <a:endParaRPr lang="en-US" altLang="ja-JP" dirty="0"/>
          </a:p>
          <a:p>
            <a:pPr lvl="1"/>
            <a:r>
              <a:rPr lang="ja-JP" altLang="en-US"/>
              <a:t>手が使えない状態における操作</a:t>
            </a:r>
            <a:r>
              <a:rPr lang="en-US" altLang="ja-JP" dirty="0"/>
              <a:t>[1]</a:t>
            </a:r>
          </a:p>
          <a:p>
            <a:pPr lvl="2"/>
            <a:r>
              <a:rPr lang="en-US" altLang="ja-JP" dirty="0"/>
              <a:t>Ex.</a:t>
            </a:r>
            <a:r>
              <a:rPr lang="ja-JP" altLang="en-US"/>
              <a:t> 手が汚れている、荷物を持っている</a:t>
            </a:r>
            <a:endParaRPr lang="en-US" altLang="ja-JP" dirty="0"/>
          </a:p>
          <a:p>
            <a:pPr lvl="1"/>
            <a:r>
              <a:rPr lang="ja-JP" altLang="en-US"/>
              <a:t>床面に表示されている情報とのインタラクション</a:t>
            </a:r>
            <a:r>
              <a:rPr lang="en-US" altLang="ja-JP" dirty="0"/>
              <a:t>[2]</a:t>
            </a:r>
          </a:p>
          <a:p>
            <a:pPr lvl="1"/>
            <a:r>
              <a:rPr lang="ja-JP" altLang="en-US"/>
              <a:t>机の下において足を動かし、コンピュータを操作</a:t>
            </a:r>
            <a:r>
              <a:rPr lang="en-US" altLang="ja-JP" dirty="0"/>
              <a:t>[3]</a:t>
            </a:r>
          </a:p>
        </p:txBody>
      </p:sp>
      <p:sp>
        <p:nvSpPr>
          <p:cNvPr id="4" name="スライド番号プレースホルダー 3">
            <a:extLst>
              <a:ext uri="{FF2B5EF4-FFF2-40B4-BE49-F238E27FC236}">
                <a16:creationId xmlns:a16="http://schemas.microsoft.com/office/drawing/2014/main" id="{E7926B88-74B8-A14E-BD84-84FC631EBD2A}"/>
              </a:ext>
            </a:extLst>
          </p:cNvPr>
          <p:cNvSpPr>
            <a:spLocks noGrp="1"/>
          </p:cNvSpPr>
          <p:nvPr>
            <p:ph type="sldNum" sz="quarter" idx="12"/>
          </p:nvPr>
        </p:nvSpPr>
        <p:spPr/>
        <p:txBody>
          <a:bodyPr/>
          <a:lstStyle/>
          <a:p>
            <a:fld id="{6D22F896-40B5-4ADD-8801-0D06FADFA095}" type="slidenum">
              <a:rPr lang="en-US" smtClean="0"/>
              <a:pPr/>
              <a:t>25</a:t>
            </a:fld>
            <a:endParaRPr lang="en-US" dirty="0"/>
          </a:p>
        </p:txBody>
      </p:sp>
      <p:sp>
        <p:nvSpPr>
          <p:cNvPr id="5" name="テキスト ボックス 4">
            <a:extLst>
              <a:ext uri="{FF2B5EF4-FFF2-40B4-BE49-F238E27FC236}">
                <a16:creationId xmlns:a16="http://schemas.microsoft.com/office/drawing/2014/main" id="{7F586101-1C4A-B041-ABCC-38256F4960DD}"/>
              </a:ext>
            </a:extLst>
          </p:cNvPr>
          <p:cNvSpPr txBox="1"/>
          <p:nvPr/>
        </p:nvSpPr>
        <p:spPr>
          <a:xfrm>
            <a:off x="925067" y="4783454"/>
            <a:ext cx="7353963" cy="1869743"/>
          </a:xfrm>
          <a:prstGeom prst="rect">
            <a:avLst/>
          </a:prstGeom>
          <a:noFill/>
        </p:spPr>
        <p:txBody>
          <a:bodyPr wrap="square" rtlCol="0">
            <a:spAutoFit/>
          </a:bodyPr>
          <a:lstStyle/>
          <a:p>
            <a:r>
              <a:rPr lang="en-US" altLang="ja-JP" sz="1050" dirty="0"/>
              <a:t>[1] </a:t>
            </a:r>
            <a:r>
              <a:rPr lang="en-US" altLang="ja-JP" sz="1050" dirty="0" err="1"/>
              <a:t>Mingming</a:t>
            </a:r>
            <a:r>
              <a:rPr lang="en-US" altLang="ja-JP" sz="1050" dirty="0"/>
              <a:t> Fan, </a:t>
            </a:r>
            <a:r>
              <a:rPr lang="en-US" altLang="ja-JP" sz="1050" dirty="0" err="1"/>
              <a:t>Yizheng</a:t>
            </a:r>
            <a:r>
              <a:rPr lang="en-US" altLang="ja-JP" sz="1050" dirty="0"/>
              <a:t> Ding, Fang Shen, </a:t>
            </a:r>
            <a:r>
              <a:rPr lang="en-US" altLang="ja-JP" sz="1050" dirty="0" err="1"/>
              <a:t>Yuhui</a:t>
            </a:r>
            <a:r>
              <a:rPr lang="en-US" altLang="ja-JP" sz="1050" dirty="0"/>
              <a:t> You, and </a:t>
            </a:r>
            <a:r>
              <a:rPr lang="en-US" altLang="ja-JP" sz="1050" dirty="0" err="1"/>
              <a:t>Zhi</a:t>
            </a:r>
            <a:r>
              <a:rPr lang="en-US" altLang="ja-JP" sz="1050" dirty="0"/>
              <a:t> Yu. An empirical study of foot gestures for hands-occupied mobile interaction. In Proceedings of the 2017 ACM International Symposium on Wearable Computers, ISWC ’17, pp. 172–173, New York, NY, USA, 2017. ACM. </a:t>
            </a:r>
          </a:p>
          <a:p>
            <a:r>
              <a:rPr lang="en-US" altLang="ja-JP" sz="1050" dirty="0"/>
              <a:t>[2] Thomas </a:t>
            </a:r>
            <a:r>
              <a:rPr lang="en-US" altLang="ja-JP" sz="1050" dirty="0" err="1"/>
              <a:t>Augsten</a:t>
            </a:r>
            <a:r>
              <a:rPr lang="en-US" altLang="ja-JP" sz="1050" dirty="0"/>
              <a:t>, Konstantin </a:t>
            </a:r>
            <a:r>
              <a:rPr lang="en-US" altLang="ja-JP" sz="1050" dirty="0" err="1"/>
              <a:t>Kaefer</a:t>
            </a:r>
            <a:r>
              <a:rPr lang="en-US" altLang="ja-JP" sz="1050" dirty="0"/>
              <a:t>, </a:t>
            </a:r>
            <a:r>
              <a:rPr lang="en-US" altLang="ja-JP" sz="1050" dirty="0" err="1"/>
              <a:t>Ren´e</a:t>
            </a:r>
            <a:r>
              <a:rPr lang="en-US" altLang="ja-JP" sz="1050" dirty="0"/>
              <a:t> </a:t>
            </a:r>
            <a:r>
              <a:rPr lang="en-US" altLang="ja-JP" sz="1050" dirty="0" err="1"/>
              <a:t>Meusel</a:t>
            </a:r>
            <a:r>
              <a:rPr lang="en-US" altLang="ja-JP" sz="1050" dirty="0"/>
              <a:t>, Caroline Fetzer, Dorian </a:t>
            </a:r>
            <a:r>
              <a:rPr lang="en-US" altLang="ja-JP" sz="1050" dirty="0" err="1"/>
              <a:t>Kanitz</a:t>
            </a:r>
            <a:r>
              <a:rPr lang="en-US" altLang="ja-JP" sz="1050" dirty="0"/>
              <a:t>, Thomas Stoff, </a:t>
            </a:r>
            <a:r>
              <a:rPr lang="en-US" altLang="ja-JP" sz="1050" dirty="0" err="1"/>
              <a:t>Torsten</a:t>
            </a:r>
            <a:r>
              <a:rPr lang="en-US" altLang="ja-JP" sz="1050" dirty="0"/>
              <a:t> Becker, Christian </a:t>
            </a:r>
            <a:r>
              <a:rPr lang="en-US" altLang="ja-JP" sz="1050" dirty="0" err="1"/>
              <a:t>Holz</a:t>
            </a:r>
            <a:r>
              <a:rPr lang="en-US" altLang="ja-JP" sz="1050" dirty="0"/>
              <a:t>, and Patrick </a:t>
            </a:r>
            <a:r>
              <a:rPr lang="en-US" altLang="ja-JP" sz="1050" dirty="0" err="1"/>
              <a:t>Baudisch</a:t>
            </a:r>
            <a:r>
              <a:rPr lang="en-US" altLang="ja-JP" sz="1050" dirty="0"/>
              <a:t>. </a:t>
            </a:r>
            <a:r>
              <a:rPr lang="en-US" altLang="ja-JP" sz="1050" dirty="0" err="1"/>
              <a:t>Multitoe</a:t>
            </a:r>
            <a:r>
              <a:rPr lang="en-US" altLang="ja-JP" sz="1050" dirty="0"/>
              <a:t>: High-precision interaction with back-projected floors based on high-resolution multi-touch input. In Proceedings of the 23Nd Annual ACM Symposium on User Interface Software and Technology, UIST ’10, pp. 209–218, New York, NY, USA, 2010. ACM. </a:t>
            </a:r>
          </a:p>
          <a:p>
            <a:r>
              <a:rPr lang="en-US" altLang="ja-JP" sz="1050" dirty="0"/>
              <a:t>[3]Eduardo </a:t>
            </a:r>
            <a:r>
              <a:rPr lang="en-US" altLang="ja-JP" sz="1050" dirty="0" err="1"/>
              <a:t>Velloso</a:t>
            </a:r>
            <a:r>
              <a:rPr lang="en-US" altLang="ja-JP" sz="1050" dirty="0"/>
              <a:t>, Jason Alexander, Andreas Bulling, and Hans </a:t>
            </a:r>
            <a:r>
              <a:rPr lang="en-US" altLang="ja-JP" sz="1050" dirty="0" err="1"/>
              <a:t>Gellersen</a:t>
            </a:r>
            <a:r>
              <a:rPr lang="en-US" altLang="ja-JP" sz="1050" dirty="0"/>
              <a:t>. Interactions Under the Desk: A </a:t>
            </a:r>
            <a:r>
              <a:rPr lang="en-US" altLang="ja-JP" sz="1050" dirty="0" err="1"/>
              <a:t>Characterisation</a:t>
            </a:r>
            <a:r>
              <a:rPr lang="en-US" altLang="ja-JP" sz="1050" dirty="0"/>
              <a:t> of Foot Movements for Input in a Seated Position. In 15th Human-Computer Interaction (INTERACT), Vol. LNCS-9296 of Human-Computer Interaction – INTERACT 2015, pp. 384–401, Bamberg, Germany, September 2015.</a:t>
            </a:r>
          </a:p>
        </p:txBody>
      </p:sp>
    </p:spTree>
    <p:extLst>
      <p:ext uri="{BB962C8B-B14F-4D97-AF65-F5344CB8AC3E}">
        <p14:creationId xmlns:p14="http://schemas.microsoft.com/office/powerpoint/2010/main" val="20214101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E4FCD8-B4B1-4E43-A36D-20A0746C3860}"/>
              </a:ext>
            </a:extLst>
          </p:cNvPr>
          <p:cNvSpPr>
            <a:spLocks noGrp="1"/>
          </p:cNvSpPr>
          <p:nvPr>
            <p:ph type="title"/>
          </p:nvPr>
        </p:nvSpPr>
        <p:spPr/>
        <p:txBody>
          <a:bodyPr>
            <a:normAutofit fontScale="90000"/>
          </a:bodyPr>
          <a:lstStyle/>
          <a:p>
            <a:r>
              <a:rPr kumimoji="1" lang="ja-JP" altLang="en-US"/>
              <a:t>足をマウスカーソル操作に用いる</a:t>
            </a:r>
            <a:br>
              <a:rPr kumimoji="1" lang="en-US" altLang="ja-JP" dirty="0"/>
            </a:br>
            <a:r>
              <a:rPr kumimoji="1" lang="ja-JP" altLang="en-US"/>
              <a:t>既存研究の問題点</a:t>
            </a:r>
          </a:p>
        </p:txBody>
      </p:sp>
      <p:sp>
        <p:nvSpPr>
          <p:cNvPr id="3" name="コンテンツ プレースホルダー 2">
            <a:extLst>
              <a:ext uri="{FF2B5EF4-FFF2-40B4-BE49-F238E27FC236}">
                <a16:creationId xmlns:a16="http://schemas.microsoft.com/office/drawing/2014/main" id="{BE5FF2CB-A5C3-504F-B300-C456E8A7D80D}"/>
              </a:ext>
            </a:extLst>
          </p:cNvPr>
          <p:cNvSpPr>
            <a:spLocks noGrp="1"/>
          </p:cNvSpPr>
          <p:nvPr>
            <p:ph idx="1"/>
          </p:nvPr>
        </p:nvSpPr>
        <p:spPr>
          <a:xfrm>
            <a:off x="549887" y="1142581"/>
            <a:ext cx="8021632" cy="4060356"/>
          </a:xfrm>
        </p:spPr>
        <p:txBody>
          <a:bodyPr/>
          <a:lstStyle/>
          <a:p>
            <a:r>
              <a:rPr kumimoji="1" lang="en-US" altLang="ja-JP" dirty="0" err="1"/>
              <a:t>Velloso</a:t>
            </a:r>
            <a:r>
              <a:rPr kumimoji="1" lang="ja-JP" altLang="en-US"/>
              <a:t>ら</a:t>
            </a:r>
            <a:r>
              <a:rPr kumimoji="1" lang="en-US" altLang="ja-JP" dirty="0"/>
              <a:t>[3]</a:t>
            </a:r>
          </a:p>
          <a:p>
            <a:pPr lvl="1"/>
            <a:r>
              <a:rPr kumimoji="1" lang="ja-JP" altLang="en-US"/>
              <a:t>机の下に深度カメラを設置し、足のつま先の位置</a:t>
            </a:r>
            <a:r>
              <a:rPr lang="ja-JP" altLang="en-US"/>
              <a:t>を</a:t>
            </a:r>
            <a:br>
              <a:rPr lang="en-US" altLang="ja-JP" dirty="0"/>
            </a:br>
            <a:r>
              <a:rPr lang="ja-JP" altLang="en-US"/>
              <a:t>マウスカーソルの操作に適用</a:t>
            </a:r>
            <a:endParaRPr lang="en-US" altLang="ja-JP" dirty="0"/>
          </a:p>
          <a:p>
            <a:endParaRPr kumimoji="1" lang="en-US" altLang="ja-JP" dirty="0"/>
          </a:p>
          <a:p>
            <a:endParaRPr lang="en-US" altLang="ja-JP"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BED3F4AE-3752-6445-AC4A-54C2960944B7}"/>
              </a:ext>
            </a:extLst>
          </p:cNvPr>
          <p:cNvSpPr>
            <a:spLocks noGrp="1"/>
          </p:cNvSpPr>
          <p:nvPr>
            <p:ph type="sldNum" sz="quarter" idx="12"/>
          </p:nvPr>
        </p:nvSpPr>
        <p:spPr/>
        <p:txBody>
          <a:bodyPr/>
          <a:lstStyle/>
          <a:p>
            <a:fld id="{6D22F896-40B5-4ADD-8801-0D06FADFA095}" type="slidenum">
              <a:rPr lang="en-US" smtClean="0"/>
              <a:pPr/>
              <a:t>26</a:t>
            </a:fld>
            <a:endParaRPr lang="en-US" dirty="0"/>
          </a:p>
        </p:txBody>
      </p:sp>
      <p:sp>
        <p:nvSpPr>
          <p:cNvPr id="5" name="テキスト ボックス 4">
            <a:extLst>
              <a:ext uri="{FF2B5EF4-FFF2-40B4-BE49-F238E27FC236}">
                <a16:creationId xmlns:a16="http://schemas.microsoft.com/office/drawing/2014/main" id="{7BBFF292-31A2-0C4C-B379-F4C69F878C1E}"/>
              </a:ext>
            </a:extLst>
          </p:cNvPr>
          <p:cNvSpPr txBox="1"/>
          <p:nvPr/>
        </p:nvSpPr>
        <p:spPr>
          <a:xfrm>
            <a:off x="1638218" y="3054096"/>
            <a:ext cx="4876800" cy="1977464"/>
          </a:xfrm>
          <a:prstGeom prst="rect">
            <a:avLst/>
          </a:prstGeom>
          <a:solidFill>
            <a:srgbClr val="FFC000"/>
          </a:solidFill>
          <a:ln w="28575">
            <a:solidFill>
              <a:srgbClr val="0070C0"/>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nSpc>
                <a:spcPct val="150000"/>
              </a:lnSpc>
            </a:pPr>
            <a:r>
              <a:rPr kumimoji="1" lang="ja-JP" altLang="en-US" sz="2800">
                <a:solidFill>
                  <a:schemeClr val="tx1">
                    <a:lumMod val="65000"/>
                    <a:lumOff val="35000"/>
                  </a:schemeClr>
                </a:solidFill>
              </a:rPr>
              <a:t>問題点</a:t>
            </a:r>
            <a:br>
              <a:rPr kumimoji="1" lang="en-US" altLang="ja-JP" sz="2800" dirty="0">
                <a:solidFill>
                  <a:schemeClr val="tx1">
                    <a:lumMod val="65000"/>
                    <a:lumOff val="35000"/>
                  </a:schemeClr>
                </a:solidFill>
              </a:rPr>
            </a:br>
            <a:r>
              <a:rPr kumimoji="1" lang="ja-JP" altLang="en-US" sz="2800">
                <a:solidFill>
                  <a:schemeClr val="tx1">
                    <a:lumMod val="65000"/>
                    <a:lumOff val="35000"/>
                  </a:schemeClr>
                </a:solidFill>
              </a:rPr>
              <a:t>・装置が大きい</a:t>
            </a:r>
            <a:endParaRPr kumimoji="1" lang="en-US" altLang="ja-JP" sz="2800" dirty="0">
              <a:solidFill>
                <a:schemeClr val="tx1">
                  <a:lumMod val="65000"/>
                  <a:lumOff val="35000"/>
                </a:schemeClr>
              </a:solidFill>
            </a:endParaRPr>
          </a:p>
          <a:p>
            <a:pPr>
              <a:lnSpc>
                <a:spcPct val="150000"/>
              </a:lnSpc>
            </a:pPr>
            <a:r>
              <a:rPr kumimoji="1" lang="ja-JP" altLang="en-US" sz="2800">
                <a:solidFill>
                  <a:schemeClr val="tx1">
                    <a:lumMod val="65000"/>
                    <a:lumOff val="35000"/>
                  </a:schemeClr>
                </a:solidFill>
              </a:rPr>
              <a:t>・</a:t>
            </a:r>
            <a:r>
              <a:rPr kumimoji="1" lang="ja-JP" altLang="en-US" sz="2800" strike="sngStrike">
                <a:solidFill>
                  <a:schemeClr val="tx1">
                    <a:lumMod val="65000"/>
                    <a:lumOff val="35000"/>
                  </a:schemeClr>
                </a:solidFill>
              </a:rPr>
              <a:t>カメラ設置の手順が煩雑</a:t>
            </a:r>
            <a:endParaRPr kumimoji="1" lang="en-US" altLang="ja-JP" sz="2800" strike="sngStrike" dirty="0">
              <a:solidFill>
                <a:schemeClr val="tx1">
                  <a:lumMod val="65000"/>
                  <a:lumOff val="35000"/>
                </a:schemeClr>
              </a:solidFill>
            </a:endParaRPr>
          </a:p>
        </p:txBody>
      </p:sp>
      <p:sp>
        <p:nvSpPr>
          <p:cNvPr id="8" name="テキスト ボックス 7">
            <a:extLst>
              <a:ext uri="{FF2B5EF4-FFF2-40B4-BE49-F238E27FC236}">
                <a16:creationId xmlns:a16="http://schemas.microsoft.com/office/drawing/2014/main" id="{7B3FEA3C-41A7-8144-B370-B0C012A8A844}"/>
              </a:ext>
            </a:extLst>
          </p:cNvPr>
          <p:cNvSpPr txBox="1"/>
          <p:nvPr/>
        </p:nvSpPr>
        <p:spPr>
          <a:xfrm>
            <a:off x="549886" y="5800617"/>
            <a:ext cx="7849046" cy="738664"/>
          </a:xfrm>
          <a:prstGeom prst="rect">
            <a:avLst/>
          </a:prstGeom>
          <a:noFill/>
        </p:spPr>
        <p:txBody>
          <a:bodyPr wrap="square" rtlCol="0">
            <a:spAutoFit/>
          </a:bodyPr>
          <a:lstStyle/>
          <a:p>
            <a:r>
              <a:rPr lang="en-US" altLang="ja-JP" sz="1050" dirty="0"/>
              <a:t>[3]Eduardo </a:t>
            </a:r>
            <a:r>
              <a:rPr lang="en-US" altLang="ja-JP" sz="1050" dirty="0" err="1"/>
              <a:t>Velloso</a:t>
            </a:r>
            <a:r>
              <a:rPr lang="en-US" altLang="ja-JP" sz="1050" dirty="0"/>
              <a:t>, Jason Alexander, Andreas Bulling, and Hans </a:t>
            </a:r>
            <a:r>
              <a:rPr lang="en-US" altLang="ja-JP" sz="1050" dirty="0" err="1"/>
              <a:t>Gellersen</a:t>
            </a:r>
            <a:r>
              <a:rPr lang="en-US" altLang="ja-JP" sz="1050" dirty="0"/>
              <a:t>. Interactions Under the Desk: A </a:t>
            </a:r>
            <a:r>
              <a:rPr lang="en-US" altLang="ja-JP" sz="1050" dirty="0" err="1"/>
              <a:t>Characterisation</a:t>
            </a:r>
            <a:r>
              <a:rPr lang="en-US" altLang="ja-JP" sz="1050" dirty="0"/>
              <a:t> of Foot Movements for Input in a Seated Position. In 15th Human-Computer Interaction (INTERACT), Vol. LNCS-9296 of Human-Computer Interaction – INTERACT 2015, pp. 384–401, Bamberg, Germany, September 2015.</a:t>
            </a:r>
          </a:p>
          <a:p>
            <a:endParaRPr kumimoji="1" lang="ja-JP" altLang="en-US" sz="1050"/>
          </a:p>
        </p:txBody>
      </p:sp>
    </p:spTree>
    <p:extLst>
      <p:ext uri="{BB962C8B-B14F-4D97-AF65-F5344CB8AC3E}">
        <p14:creationId xmlns:p14="http://schemas.microsoft.com/office/powerpoint/2010/main" val="1989239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929E24-1295-014B-B6CA-52CC63E749DB}"/>
              </a:ext>
            </a:extLst>
          </p:cNvPr>
          <p:cNvSpPr>
            <a:spLocks noGrp="1"/>
          </p:cNvSpPr>
          <p:nvPr>
            <p:ph type="title"/>
          </p:nvPr>
        </p:nvSpPr>
        <p:spPr/>
        <p:txBody>
          <a:bodyPr/>
          <a:lstStyle/>
          <a:p>
            <a:r>
              <a:rPr kumimoji="1" lang="ja-JP" altLang="en-US"/>
              <a:t>カーソル座標への変換</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408F9CE0-E24A-684D-87D5-143142C9B4D3}"/>
                  </a:ext>
                </a:extLst>
              </p:cNvPr>
              <p:cNvSpPr>
                <a:spLocks noGrp="1"/>
              </p:cNvSpPr>
              <p:nvPr>
                <p:ph idx="1"/>
              </p:nvPr>
            </p:nvSpPr>
            <p:spPr>
              <a:xfrm>
                <a:off x="549886" y="1142581"/>
                <a:ext cx="8385769" cy="3033829"/>
              </a:xfrm>
            </p:spPr>
            <p:txBody>
              <a:bodyPr/>
              <a:lstStyle/>
              <a:p>
                <a:r>
                  <a:rPr kumimoji="1" lang="ja-JP" altLang="en-US"/>
                  <a:t>キャリブレーションの記録から画面を</a:t>
                </a:r>
                <a:br>
                  <a:rPr kumimoji="1" lang="en-US" altLang="ja-JP" dirty="0"/>
                </a:br>
                <a:r>
                  <a:rPr kumimoji="1" lang="en-US" altLang="ja-JP" dirty="0"/>
                  <a:t>4</a:t>
                </a:r>
                <a:r>
                  <a:rPr kumimoji="1" lang="ja-JP" altLang="en-US"/>
                  <a:t>分割し、各領域で画面の解像度に合わせて</a:t>
                </a:r>
                <a:br>
                  <a:rPr kumimoji="1" lang="en-US" altLang="ja-JP" dirty="0"/>
                </a:br>
                <a:r>
                  <a:rPr lang="ja-JP" altLang="en-US"/>
                  <a:t>計算</a:t>
                </a:r>
                <a:endParaRPr lang="en-US" altLang="ja-JP" dirty="0"/>
              </a:p>
              <a:p>
                <a:pPr marL="0" indent="0">
                  <a:buNone/>
                </a:pPr>
                <a:r>
                  <a:rPr lang="en-US" altLang="ja-JP" sz="2400" dirty="0"/>
                  <a:t>	Ex. </a:t>
                </a:r>
                <a14:m>
                  <m:oMath xmlns:m="http://schemas.openxmlformats.org/officeDocument/2006/math">
                    <m:sSub>
                      <m:sSubPr>
                        <m:ctrlPr>
                          <a:rPr lang="en-US" altLang="ja-JP" sz="2400" i="1" smtClean="0">
                            <a:latin typeface="Cambria Math" panose="02040503050406030204" pitchFamily="18" charset="0"/>
                          </a:rPr>
                        </m:ctrlPr>
                      </m:sSubPr>
                      <m:e>
                        <m:r>
                          <a:rPr lang="en-US" altLang="ja-JP" sz="2400" i="1">
                            <a:latin typeface="Cambria Math" panose="02040503050406030204" pitchFamily="18" charset="0"/>
                          </a:rPr>
                          <m:t>𝐶</m:t>
                        </m:r>
                      </m:e>
                      <m:sub>
                        <m:r>
                          <a:rPr lang="en-US" altLang="ja-JP" sz="2400" i="1">
                            <a:latin typeface="Cambria Math" panose="02040503050406030204" pitchFamily="18" charset="0"/>
                          </a:rPr>
                          <m:t>𝑙𝑒𝑓𝑡</m:t>
                        </m:r>
                      </m:sub>
                    </m:sSub>
                    <m:r>
                      <a:rPr lang="en-US" altLang="ja-JP" sz="2400" i="1" smtClean="0">
                        <a:latin typeface="Cambria Math" panose="02040503050406030204" pitchFamily="18" charset="0"/>
                        <a:ea typeface="Cambria Math" panose="02040503050406030204" pitchFamily="18" charset="0"/>
                      </a:rPr>
                      <m:t>≤</m:t>
                    </m:r>
                    <m:sSub>
                      <m:sSubPr>
                        <m:ctrlPr>
                          <a:rPr lang="en-US" altLang="ja-JP" sz="2400" i="1" smtClean="0">
                            <a:latin typeface="Cambria Math" panose="02040503050406030204" pitchFamily="18" charset="0"/>
                            <a:ea typeface="Cambria Math" panose="02040503050406030204" pitchFamily="18" charset="0"/>
                          </a:rPr>
                        </m:ctrlPr>
                      </m:sSubPr>
                      <m:e>
                        <m:r>
                          <a:rPr lang="en-US" altLang="ja-JP" sz="2400" b="0" i="1" smtClean="0">
                            <a:latin typeface="Cambria Math" panose="02040503050406030204" pitchFamily="18" charset="0"/>
                            <a:ea typeface="Cambria Math" panose="02040503050406030204" pitchFamily="18" charset="0"/>
                          </a:rPr>
                          <m:t>𝐾</m:t>
                        </m:r>
                      </m:e>
                      <m:sub>
                        <m:r>
                          <a:rPr lang="en-US" altLang="ja-JP" sz="2400" b="0" i="1" smtClean="0">
                            <a:latin typeface="Cambria Math" panose="02040503050406030204" pitchFamily="18" charset="0"/>
                            <a:ea typeface="Cambria Math" panose="02040503050406030204" pitchFamily="18" charset="0"/>
                          </a:rPr>
                          <m:t>𝑥</m:t>
                        </m:r>
                      </m:sub>
                    </m:sSub>
                    <m:r>
                      <a:rPr lang="en-US" altLang="ja-JP" sz="2400" i="1" smtClean="0">
                        <a:latin typeface="Cambria Math" panose="02040503050406030204" pitchFamily="18" charset="0"/>
                        <a:ea typeface="Cambria Math" panose="02040503050406030204" pitchFamily="18" charset="0"/>
                      </a:rPr>
                      <m:t>≤</m:t>
                    </m:r>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𝐶</m:t>
                        </m:r>
                      </m:e>
                      <m:sub>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𝑐𝑒𝑛𝑡𝑒𝑟</m:t>
                            </m:r>
                          </m:e>
                          <m:sub>
                            <m:r>
                              <a:rPr lang="en-US" altLang="ja-JP" sz="2400" i="1">
                                <a:latin typeface="Cambria Math" panose="02040503050406030204" pitchFamily="18" charset="0"/>
                              </a:rPr>
                              <m:t>𝑥</m:t>
                            </m:r>
                          </m:sub>
                        </m:sSub>
                      </m:sub>
                    </m:sSub>
                  </m:oMath>
                </a14:m>
                <a:r>
                  <a:rPr lang="ja-JP" altLang="en-US" sz="2400"/>
                  <a:t>であり、</a:t>
                </a:r>
                <a:br>
                  <a:rPr lang="en-US" altLang="ja-JP" sz="2400" dirty="0"/>
                </a:br>
                <a:r>
                  <a:rPr lang="en-US" altLang="ja-JP" sz="2400" dirty="0"/>
                  <a:t>		</a:t>
                </a:r>
                <a:r>
                  <a:rPr lang="ja-JP" altLang="en-US" sz="2400"/>
                  <a:t>ディスプレイの解像度が</a:t>
                </a:r>
                <a14:m>
                  <m:oMath xmlns:m="http://schemas.openxmlformats.org/officeDocument/2006/math">
                    <m:sSub>
                      <m:sSubPr>
                        <m:ctrlPr>
                          <a:rPr lang="en-US" altLang="ja-JP" sz="2400" i="1" smtClean="0">
                            <a:solidFill>
                              <a:schemeClr val="tx1">
                                <a:lumMod val="75000"/>
                                <a:lumOff val="25000"/>
                              </a:schemeClr>
                            </a:solidFill>
                            <a:latin typeface="Cambria Math" panose="02040503050406030204" pitchFamily="18" charset="0"/>
                          </a:rPr>
                        </m:ctrlPr>
                      </m:sSubPr>
                      <m:e>
                        <m:r>
                          <a:rPr lang="en-US" altLang="ja-JP" sz="2400" i="1">
                            <a:solidFill>
                              <a:schemeClr val="tx1">
                                <a:lumMod val="75000"/>
                                <a:lumOff val="25000"/>
                              </a:schemeClr>
                            </a:solidFill>
                            <a:latin typeface="Cambria Math" panose="02040503050406030204" pitchFamily="18" charset="0"/>
                          </a:rPr>
                          <m:t>𝑊</m:t>
                        </m:r>
                      </m:e>
                      <m:sub>
                        <m:r>
                          <a:rPr lang="en-US" altLang="ja-JP" sz="2400" i="1">
                            <a:solidFill>
                              <a:schemeClr val="tx1">
                                <a:lumMod val="75000"/>
                                <a:lumOff val="25000"/>
                              </a:schemeClr>
                            </a:solidFill>
                            <a:latin typeface="Cambria Math" panose="02040503050406030204" pitchFamily="18" charset="0"/>
                          </a:rPr>
                          <m:t>𝑥</m:t>
                        </m:r>
                      </m:sub>
                    </m:sSub>
                    <m:r>
                      <a:rPr lang="en-US" altLang="ja-JP" sz="2400" i="1">
                        <a:solidFill>
                          <a:schemeClr val="tx1">
                            <a:lumMod val="75000"/>
                            <a:lumOff val="25000"/>
                          </a:schemeClr>
                        </a:solidFill>
                        <a:latin typeface="Cambria Math" panose="02040503050406030204" pitchFamily="18" charset="0"/>
                      </a:rPr>
                      <m:t> </m:t>
                    </m:r>
                    <m:r>
                      <a:rPr lang="en-US" altLang="ja-JP" sz="2400" b="0" i="1" smtClean="0">
                        <a:solidFill>
                          <a:schemeClr val="tx1">
                            <a:lumMod val="75000"/>
                            <a:lumOff val="25000"/>
                          </a:schemeClr>
                        </a:solidFill>
                        <a:latin typeface="Cambria Math" panose="02040503050406030204" pitchFamily="18" charset="0"/>
                      </a:rPr>
                      <m:t>∗</m:t>
                    </m:r>
                    <m:sSub>
                      <m:sSubPr>
                        <m:ctrlPr>
                          <a:rPr lang="en-US" altLang="ja-JP" sz="2400" i="1">
                            <a:solidFill>
                              <a:schemeClr val="tx1">
                                <a:lumMod val="75000"/>
                                <a:lumOff val="25000"/>
                              </a:schemeClr>
                            </a:solidFill>
                            <a:latin typeface="Cambria Math" panose="02040503050406030204" pitchFamily="18" charset="0"/>
                          </a:rPr>
                        </m:ctrlPr>
                      </m:sSubPr>
                      <m:e>
                        <m:r>
                          <a:rPr lang="en-US" altLang="ja-JP" sz="2400" i="1">
                            <a:solidFill>
                              <a:schemeClr val="tx1">
                                <a:lumMod val="75000"/>
                                <a:lumOff val="25000"/>
                              </a:schemeClr>
                            </a:solidFill>
                            <a:latin typeface="Cambria Math" panose="02040503050406030204" pitchFamily="18" charset="0"/>
                          </a:rPr>
                          <m:t>𝑊</m:t>
                        </m:r>
                      </m:e>
                      <m:sub>
                        <m:r>
                          <a:rPr lang="en-US" altLang="ja-JP" sz="2400" b="0" i="1" smtClean="0">
                            <a:solidFill>
                              <a:schemeClr val="tx1">
                                <a:lumMod val="75000"/>
                                <a:lumOff val="25000"/>
                              </a:schemeClr>
                            </a:solidFill>
                            <a:latin typeface="Cambria Math" panose="02040503050406030204" pitchFamily="18" charset="0"/>
                          </a:rPr>
                          <m:t>𝑦</m:t>
                        </m:r>
                      </m:sub>
                    </m:sSub>
                  </m:oMath>
                </a14:m>
                <a:r>
                  <a:rPr lang="ja-JP" altLang="en-US" sz="2400" dirty="0">
                    <a:solidFill>
                      <a:schemeClr val="tx1">
                        <a:lumMod val="75000"/>
                        <a:lumOff val="25000"/>
                      </a:schemeClr>
                    </a:solidFill>
                    <a:latin typeface="Cambria Math" panose="02040503050406030204" pitchFamily="18" charset="0"/>
                  </a:rPr>
                  <a:t>である時</a:t>
                </a:r>
                <a:r>
                  <a:rPr lang="ja-JP" altLang="en-US" sz="2400" dirty="0">
                    <a:latin typeface="Cambria Math" panose="02040503050406030204" pitchFamily="18" charset="0"/>
                  </a:rPr>
                  <a:t>、</a:t>
                </a:r>
                <a:r>
                  <a:rPr lang="en-US" altLang="ja-JP" sz="2400" dirty="0">
                    <a:ea typeface="Cambria Math" panose="02040503050406030204" pitchFamily="18" charset="0"/>
                  </a:rPr>
                  <a:t> </a:t>
                </a:r>
                <a14:m>
                  <m:oMath xmlns:m="http://schemas.openxmlformats.org/officeDocument/2006/math">
                    <m:sSub>
                      <m:sSubPr>
                        <m:ctrlPr>
                          <a:rPr lang="en-US" altLang="ja-JP" sz="2400" i="1">
                            <a:latin typeface="Cambria Math" panose="02040503050406030204" pitchFamily="18" charset="0"/>
                            <a:ea typeface="Cambria Math" panose="02040503050406030204" pitchFamily="18" charset="0"/>
                          </a:rPr>
                        </m:ctrlPr>
                      </m:sSubPr>
                      <m:e>
                        <m:r>
                          <a:rPr lang="en-US" altLang="ja-JP" sz="2400" i="1">
                            <a:latin typeface="Cambria Math" panose="02040503050406030204" pitchFamily="18" charset="0"/>
                            <a:ea typeface="Cambria Math" panose="02040503050406030204" pitchFamily="18" charset="0"/>
                          </a:rPr>
                          <m:t>𝐾</m:t>
                        </m:r>
                      </m:e>
                      <m:sub>
                        <m:r>
                          <a:rPr lang="en-US" altLang="ja-JP" sz="2400" i="1">
                            <a:latin typeface="Cambria Math" panose="02040503050406030204" pitchFamily="18" charset="0"/>
                            <a:ea typeface="Cambria Math" panose="02040503050406030204" pitchFamily="18" charset="0"/>
                          </a:rPr>
                          <m:t>𝑥</m:t>
                        </m:r>
                      </m:sub>
                    </m:sSub>
                  </m:oMath>
                </a14:m>
                <a:r>
                  <a:rPr lang="ja-JP" altLang="en-US" sz="2400" dirty="0">
                    <a:latin typeface="Cambria Math" panose="02040503050406030204" pitchFamily="18" charset="0"/>
                  </a:rPr>
                  <a:t>は</a:t>
                </a:r>
                <a:br>
                  <a:rPr lang="en-US" altLang="ja-JP" sz="2400" dirty="0">
                    <a:latin typeface="Cambria Math" panose="02040503050406030204" pitchFamily="18" charset="0"/>
                  </a:rPr>
                </a:br>
                <a:r>
                  <a:rPr lang="en-US" altLang="ja-JP" sz="2400" dirty="0">
                    <a:latin typeface="Cambria Math" panose="02040503050406030204" pitchFamily="18" charset="0"/>
                  </a:rPr>
                  <a:t>		</a:t>
                </a:r>
                <a14:m>
                  <m:oMath xmlns:m="http://schemas.openxmlformats.org/officeDocument/2006/math">
                    <m:r>
                      <a:rPr lang="en-US" altLang="ja-JP" sz="2400" b="0" i="1" smtClean="0">
                        <a:latin typeface="Cambria Math" panose="02040503050406030204" pitchFamily="18" charset="0"/>
                      </a:rPr>
                      <m:t>0</m:t>
                    </m:r>
                  </m:oMath>
                </a14:m>
                <a:r>
                  <a:rPr lang="ja-JP" altLang="en-US" sz="2400"/>
                  <a:t>から</a:t>
                </a:r>
                <a14:m>
                  <m:oMath xmlns:m="http://schemas.openxmlformats.org/officeDocument/2006/math">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𝑊</m:t>
                        </m:r>
                      </m:e>
                      <m:sub>
                        <m:r>
                          <a:rPr lang="en-US" altLang="ja-JP" sz="2400" i="1">
                            <a:latin typeface="Cambria Math" panose="02040503050406030204" pitchFamily="18" charset="0"/>
                          </a:rPr>
                          <m:t>𝑥</m:t>
                        </m:r>
                      </m:sub>
                    </m:sSub>
                    <m:r>
                      <a:rPr lang="en-US" altLang="ja-JP" sz="2400" b="0" i="0" smtClean="0">
                        <a:latin typeface="Cambria Math" panose="02040503050406030204" pitchFamily="18" charset="0"/>
                      </a:rPr>
                      <m:t>/2</m:t>
                    </m:r>
                  </m:oMath>
                </a14:m>
                <a:r>
                  <a:rPr lang="ja-JP" altLang="en-US" sz="2400"/>
                  <a:t>の範囲に変換され、カーソルは</a:t>
                </a:r>
                <a:r>
                  <a:rPr lang="en-US" altLang="ja-JP" sz="2400" dirty="0"/>
                  <a:t>2</a:t>
                </a:r>
                <a:r>
                  <a:rPr lang="ja-JP" altLang="en-US" sz="2400"/>
                  <a:t>の領域に</a:t>
                </a:r>
                <a:r>
                  <a:rPr lang="en-US" altLang="ja-JP" sz="2400" dirty="0"/>
                  <a:t>		</a:t>
                </a:r>
                <a:r>
                  <a:rPr lang="ja-JP" altLang="en-US" sz="2400"/>
                  <a:t>描画される</a:t>
                </a:r>
                <a:endParaRPr lang="en-US" altLang="ja-JP" sz="2400" dirty="0"/>
              </a:p>
            </p:txBody>
          </p:sp>
        </mc:Choice>
        <mc:Fallback xmlns="">
          <p:sp>
            <p:nvSpPr>
              <p:cNvPr id="3" name="コンテンツ プレースホルダー 2">
                <a:extLst>
                  <a:ext uri="{FF2B5EF4-FFF2-40B4-BE49-F238E27FC236}">
                    <a16:creationId xmlns:a16="http://schemas.microsoft.com/office/drawing/2014/main" id="{408F9CE0-E24A-684D-87D5-143142C9B4D3}"/>
                  </a:ext>
                </a:extLst>
              </p:cNvPr>
              <p:cNvSpPr>
                <a:spLocks noGrp="1" noRot="1" noChangeAspect="1" noMove="1" noResize="1" noEditPoints="1" noAdjustHandles="1" noChangeArrowheads="1" noChangeShapeType="1" noTextEdit="1"/>
              </p:cNvSpPr>
              <p:nvPr>
                <p:ph idx="1"/>
              </p:nvPr>
            </p:nvSpPr>
            <p:spPr>
              <a:xfrm>
                <a:off x="549886" y="1142581"/>
                <a:ext cx="8385769" cy="3033829"/>
              </a:xfrm>
              <a:blipFill>
                <a:blip r:embed="rId2"/>
                <a:stretch>
                  <a:fillRect l="-1208" t="-2083" b="-3750"/>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633D23B9-481E-3443-B4A0-A9F9C55FEBA6}"/>
              </a:ext>
            </a:extLst>
          </p:cNvPr>
          <p:cNvSpPr>
            <a:spLocks noGrp="1"/>
          </p:cNvSpPr>
          <p:nvPr>
            <p:ph type="sldNum" sz="quarter" idx="12"/>
          </p:nvPr>
        </p:nvSpPr>
        <p:spPr>
          <a:xfrm>
            <a:off x="7986541" y="6470635"/>
            <a:ext cx="584978" cy="365125"/>
          </a:xfrm>
        </p:spPr>
        <p:txBody>
          <a:bodyPr/>
          <a:lstStyle/>
          <a:p>
            <a:fld id="{6D22F896-40B5-4ADD-8801-0D06FADFA095}" type="slidenum">
              <a:rPr lang="en-US" smtClean="0"/>
              <a:pPr/>
              <a:t>27</a:t>
            </a:fld>
            <a:endParaRPr lang="en-US" dirty="0"/>
          </a:p>
        </p:txBody>
      </p:sp>
      <mc:AlternateContent xmlns:mc="http://schemas.openxmlformats.org/markup-compatibility/2006" xmlns:a14="http://schemas.microsoft.com/office/drawing/2010/main">
        <mc:Choice Requires="a14">
          <p:sp>
            <p:nvSpPr>
              <p:cNvPr id="20" name="テキスト ボックス 19">
                <a:extLst>
                  <a:ext uri="{FF2B5EF4-FFF2-40B4-BE49-F238E27FC236}">
                    <a16:creationId xmlns:a16="http://schemas.microsoft.com/office/drawing/2014/main" id="{99F5A754-41BE-574C-8DE7-F162A8610FC7}"/>
                  </a:ext>
                </a:extLst>
              </p:cNvPr>
              <p:cNvSpPr txBox="1"/>
              <p:nvPr/>
            </p:nvSpPr>
            <p:spPr>
              <a:xfrm>
                <a:off x="5772107" y="5351481"/>
                <a:ext cx="1065474" cy="42236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sSub>
                            <m:sSubPr>
                              <m:ctrlPr>
                                <a:rPr lang="en-US" altLang="ja-JP" i="1">
                                  <a:latin typeface="Cambria Math" panose="02040503050406030204" pitchFamily="18" charset="0"/>
                                </a:rPr>
                              </m:ctrlPr>
                            </m:sSubPr>
                            <m:e>
                              <m:r>
                                <a:rPr lang="en-US" altLang="ja-JP" i="1">
                                  <a:latin typeface="Cambria Math" panose="02040503050406030204" pitchFamily="18" charset="0"/>
                                </a:rPr>
                                <m:t>𝑐𝑒𝑛𝑡𝑒𝑟</m:t>
                              </m:r>
                            </m:e>
                            <m:sub>
                              <m:r>
                                <a:rPr lang="en-US" altLang="ja-JP" b="0" i="1" smtClean="0">
                                  <a:latin typeface="Cambria Math" panose="02040503050406030204" pitchFamily="18" charset="0"/>
                                </a:rPr>
                                <m:t>𝑦</m:t>
                              </m:r>
                            </m:sub>
                          </m:sSub>
                        </m:sub>
                      </m:sSub>
                    </m:oMath>
                  </m:oMathPara>
                </a14:m>
                <a:endParaRPr kumimoji="1" lang="ja-JP" altLang="en-US"/>
              </a:p>
            </p:txBody>
          </p:sp>
        </mc:Choice>
        <mc:Fallback xmlns="">
          <p:sp>
            <p:nvSpPr>
              <p:cNvPr id="20" name="テキスト ボックス 19">
                <a:extLst>
                  <a:ext uri="{FF2B5EF4-FFF2-40B4-BE49-F238E27FC236}">
                    <a16:creationId xmlns:a16="http://schemas.microsoft.com/office/drawing/2014/main" id="{99F5A754-41BE-574C-8DE7-F162A8610FC7}"/>
                  </a:ext>
                </a:extLst>
              </p:cNvPr>
              <p:cNvSpPr txBox="1">
                <a:spLocks noRot="1" noChangeAspect="1" noMove="1" noResize="1" noEditPoints="1" noAdjustHandles="1" noChangeArrowheads="1" noChangeShapeType="1" noTextEdit="1"/>
              </p:cNvSpPr>
              <p:nvPr/>
            </p:nvSpPr>
            <p:spPr>
              <a:xfrm>
                <a:off x="5772107" y="5351481"/>
                <a:ext cx="1065474" cy="422360"/>
              </a:xfrm>
              <a:prstGeom prst="rect">
                <a:avLst/>
              </a:prstGeom>
              <a:blipFill>
                <a:blip r:embed="rId13"/>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968816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043080-1301-1D4F-99F6-08C03A5F6225}"/>
              </a:ext>
            </a:extLst>
          </p:cNvPr>
          <p:cNvSpPr>
            <a:spLocks noGrp="1"/>
          </p:cNvSpPr>
          <p:nvPr>
            <p:ph type="title"/>
          </p:nvPr>
        </p:nvSpPr>
        <p:spPr/>
        <p:txBody>
          <a:bodyPr/>
          <a:lstStyle/>
          <a:p>
            <a:r>
              <a:rPr kumimoji="1" lang="ja-JP" altLang="en-US"/>
              <a:t>利用イメージ</a:t>
            </a:r>
          </a:p>
        </p:txBody>
      </p:sp>
      <p:sp>
        <p:nvSpPr>
          <p:cNvPr id="3" name="コンテンツ プレースホルダー 2">
            <a:extLst>
              <a:ext uri="{FF2B5EF4-FFF2-40B4-BE49-F238E27FC236}">
                <a16:creationId xmlns:a16="http://schemas.microsoft.com/office/drawing/2014/main" id="{403A6241-A1CE-D349-A4EB-7E265B997831}"/>
              </a:ext>
            </a:extLst>
          </p:cNvPr>
          <p:cNvSpPr>
            <a:spLocks noGrp="1"/>
          </p:cNvSpPr>
          <p:nvPr>
            <p:ph idx="1"/>
          </p:nvPr>
        </p:nvSpPr>
        <p:spPr/>
        <p:txBody>
          <a:bodyPr/>
          <a:lstStyle/>
          <a:p>
            <a:r>
              <a:rPr kumimoji="1" lang="ja-JP" altLang="en-US"/>
              <a:t>コンピュータで回路図を見ながら電子工作を</a:t>
            </a:r>
            <a:br>
              <a:rPr kumimoji="1" lang="en-US" altLang="ja-JP" dirty="0"/>
            </a:br>
            <a:r>
              <a:rPr kumimoji="1" lang="ja-JP" altLang="en-US"/>
              <a:t>行うとき</a:t>
            </a:r>
            <a:endParaRPr kumimoji="1" lang="en-US" altLang="ja-JP" dirty="0"/>
          </a:p>
          <a:p>
            <a:pPr lvl="1"/>
            <a:r>
              <a:rPr lang="ja-JP" altLang="en-US"/>
              <a:t>手で行う作業を中断することなくコンピュータの</a:t>
            </a:r>
            <a:br>
              <a:rPr lang="en-US" altLang="ja-JP" dirty="0"/>
            </a:br>
            <a:r>
              <a:rPr lang="ja-JP" altLang="en-US"/>
              <a:t>操作を行うことができる</a:t>
            </a:r>
            <a:endParaRPr lang="en-US" altLang="ja-JP" dirty="0"/>
          </a:p>
          <a:p>
            <a:pPr lvl="2"/>
            <a:r>
              <a:rPr kumimoji="1" lang="en-US" altLang="ja-JP" dirty="0"/>
              <a:t>Ex.</a:t>
            </a:r>
            <a:r>
              <a:rPr kumimoji="1" lang="ja-JP" altLang="en-US"/>
              <a:t>回路図の拡大縮小、別の回路図への切り替え</a:t>
            </a:r>
            <a:endParaRPr kumimoji="1" lang="en-US" altLang="ja-JP" dirty="0"/>
          </a:p>
          <a:p>
            <a:r>
              <a:rPr lang="ja-JP" altLang="en-US"/>
              <a:t>ワープロソフトの利用時の様々な作業</a:t>
            </a:r>
            <a:endParaRPr lang="en-US" altLang="ja-JP" dirty="0"/>
          </a:p>
          <a:p>
            <a:pPr lvl="1"/>
            <a:r>
              <a:rPr lang="ja-JP" altLang="en-US"/>
              <a:t>手をキーボードから移動することなく、</a:t>
            </a:r>
            <a:br>
              <a:rPr lang="en-US" altLang="ja-JP" dirty="0"/>
            </a:br>
            <a:r>
              <a:rPr kumimoji="1" lang="ja-JP" altLang="en-US"/>
              <a:t>文字の色やテキストカーソルの位置を変えることができる</a:t>
            </a:r>
            <a:endParaRPr lang="en-US" altLang="ja-JP" dirty="0"/>
          </a:p>
        </p:txBody>
      </p:sp>
      <p:sp>
        <p:nvSpPr>
          <p:cNvPr id="4" name="スライド番号プレースホルダー 3">
            <a:extLst>
              <a:ext uri="{FF2B5EF4-FFF2-40B4-BE49-F238E27FC236}">
                <a16:creationId xmlns:a16="http://schemas.microsoft.com/office/drawing/2014/main" id="{1D79863B-3E38-DF4E-A7B6-527A82074A3A}"/>
              </a:ext>
            </a:extLst>
          </p:cNvPr>
          <p:cNvSpPr>
            <a:spLocks noGrp="1"/>
          </p:cNvSpPr>
          <p:nvPr>
            <p:ph type="sldNum" sz="quarter" idx="12"/>
          </p:nvPr>
        </p:nvSpPr>
        <p:spPr/>
        <p:txBody>
          <a:bodyPr/>
          <a:lstStyle/>
          <a:p>
            <a:fld id="{6D22F896-40B5-4ADD-8801-0D06FADFA095}" type="slidenum">
              <a:rPr lang="en-US" smtClean="0"/>
              <a:pPr/>
              <a:t>28</a:t>
            </a:fld>
            <a:endParaRPr lang="en-US" dirty="0"/>
          </a:p>
        </p:txBody>
      </p:sp>
    </p:spTree>
    <p:extLst>
      <p:ext uri="{BB962C8B-B14F-4D97-AF65-F5344CB8AC3E}">
        <p14:creationId xmlns:p14="http://schemas.microsoft.com/office/powerpoint/2010/main" val="28005901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29</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6" y="1149881"/>
                <a:ext cx="8021632" cy="330265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en-US" altLang="ja-JP" dirty="0"/>
                  <a:t>Xiao</a:t>
                </a:r>
                <a:r>
                  <a:rPr lang="ja-JP" altLang="en-US"/>
                  <a:t>ら</a:t>
                </a:r>
                <a:r>
                  <a:rPr lang="en-US" altLang="ja-JP" dirty="0"/>
                  <a:t>[6]</a:t>
                </a:r>
                <a:r>
                  <a:rPr lang="ja-JP" altLang="en-US"/>
                  <a:t>の方法を参考にし、膝の座標</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m:t>
                        </m:r>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𝑥</m:t>
                        </m:r>
                      </m:sub>
                    </m:sSub>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𝑦</m:t>
                        </m:r>
                      </m:sub>
                    </m:sSub>
                    <m:r>
                      <a:rPr lang="en-US" altLang="ja-JP" b="0" i="1" smtClean="0">
                        <a:latin typeface="Cambria Math" panose="02040503050406030204" pitchFamily="18" charset="0"/>
                      </a:rPr>
                      <m:t>)</m:t>
                    </m:r>
                  </m:oMath>
                </a14:m>
                <a:r>
                  <a:rPr lang="ja-JP" altLang="en-US"/>
                  <a:t>を計算</a:t>
                </a:r>
                <a:endParaRPr lang="en-US" altLang="ja-JP" dirty="0"/>
              </a:p>
              <a:p>
                <a:r>
                  <a:rPr lang="ja-JP" altLang="en-US"/>
                  <a:t>マイコンを介して、距離データ</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を取得</a:t>
                </a:r>
                <a:endParaRPr lang="en-US" altLang="ja-JP" dirty="0"/>
              </a:p>
              <a:p>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6" y="1149881"/>
                <a:ext cx="8021632" cy="3302651"/>
              </a:xfrm>
              <a:prstGeom prst="rect">
                <a:avLst/>
              </a:prstGeom>
              <a:blipFill>
                <a:blip r:embed="rId3"/>
                <a:stretch>
                  <a:fillRect l="-1264" t="-1916" r="-790"/>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6902"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9" name="テキスト ボックス 88">
            <a:extLst>
              <a:ext uri="{FF2B5EF4-FFF2-40B4-BE49-F238E27FC236}">
                <a16:creationId xmlns:a16="http://schemas.microsoft.com/office/drawing/2014/main" id="{48FCD5F2-05AD-3645-A2BA-796E5F46ED74}"/>
              </a:ext>
            </a:extLst>
          </p:cNvPr>
          <p:cNvSpPr txBox="1"/>
          <p:nvPr/>
        </p:nvSpPr>
        <p:spPr>
          <a:xfrm>
            <a:off x="549886" y="6254214"/>
            <a:ext cx="7738982" cy="738664"/>
          </a:xfrm>
          <a:prstGeom prst="rect">
            <a:avLst/>
          </a:prstGeom>
          <a:noFill/>
        </p:spPr>
        <p:txBody>
          <a:bodyPr wrap="square" rtlCol="0">
            <a:spAutoFit/>
          </a:bodyPr>
          <a:lstStyle/>
          <a:p>
            <a:r>
              <a:rPr kumimoji="1" lang="en-US" altLang="ja-JP" sz="1050" dirty="0"/>
              <a:t>[6]</a:t>
            </a:r>
            <a:r>
              <a:rPr lang="en-US" altLang="ja-JP" sz="1050" dirty="0"/>
              <a:t> Robert Xiao, Teng Cao, Ning Guo, Jun </a:t>
            </a:r>
            <a:r>
              <a:rPr lang="en-US" altLang="ja-JP" sz="1050" dirty="0" err="1"/>
              <a:t>Zhuo</a:t>
            </a:r>
            <a:r>
              <a:rPr lang="en-US" altLang="ja-JP" sz="1050" dirty="0"/>
              <a:t>, Yang Zhang, and Chris Harrison. </a:t>
            </a:r>
            <a:r>
              <a:rPr lang="en-US" altLang="ja-JP" sz="1050" dirty="0" err="1"/>
              <a:t>Lumiwatch</a:t>
            </a:r>
            <a:r>
              <a:rPr lang="en-US" altLang="ja-JP" sz="1050" dirty="0"/>
              <a:t>: On-arm projected graphics and touch input. In Proceedings of the 2018 CHI Conference on Human Factors in Computing Systems, CHI ’18, pp. 95:1–95:11, New York, NY, USA, 2018. ACM.</a:t>
            </a:r>
          </a:p>
          <a:p>
            <a:endParaRPr kumimoji="1" lang="ja-JP" altLang="en-US" sz="1050"/>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828565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E4FCD8-B4B1-4E43-A36D-20A0746C3860}"/>
              </a:ext>
            </a:extLst>
          </p:cNvPr>
          <p:cNvSpPr>
            <a:spLocks noGrp="1"/>
          </p:cNvSpPr>
          <p:nvPr>
            <p:ph type="title"/>
          </p:nvPr>
        </p:nvSpPr>
        <p:spPr>
          <a:xfrm>
            <a:off x="549885" y="44893"/>
            <a:ext cx="8342905" cy="989621"/>
          </a:xfrm>
        </p:spPr>
        <p:txBody>
          <a:bodyPr>
            <a:normAutofit/>
          </a:bodyPr>
          <a:lstStyle/>
          <a:p>
            <a:r>
              <a:rPr kumimoji="1" lang="ja-JP" altLang="en-US"/>
              <a:t>関連研究</a:t>
            </a:r>
            <a:r>
              <a:rPr kumimoji="1" lang="en-US" altLang="ja-JP" dirty="0"/>
              <a:t>(1/2)</a:t>
            </a:r>
            <a:r>
              <a:rPr kumimoji="1" lang="ja-JP" altLang="en-US"/>
              <a:t>：足を用いたアプローチ</a:t>
            </a:r>
          </a:p>
        </p:txBody>
      </p:sp>
      <p:sp>
        <p:nvSpPr>
          <p:cNvPr id="3" name="コンテンツ プレースホルダー 2">
            <a:extLst>
              <a:ext uri="{FF2B5EF4-FFF2-40B4-BE49-F238E27FC236}">
                <a16:creationId xmlns:a16="http://schemas.microsoft.com/office/drawing/2014/main" id="{BE5FF2CB-A5C3-504F-B300-C456E8A7D80D}"/>
              </a:ext>
            </a:extLst>
          </p:cNvPr>
          <p:cNvSpPr>
            <a:spLocks noGrp="1"/>
          </p:cNvSpPr>
          <p:nvPr>
            <p:ph idx="1"/>
          </p:nvPr>
        </p:nvSpPr>
        <p:spPr>
          <a:xfrm>
            <a:off x="549887" y="1142581"/>
            <a:ext cx="7830438" cy="3612326"/>
          </a:xfrm>
        </p:spPr>
        <p:txBody>
          <a:bodyPr>
            <a:normAutofit/>
          </a:bodyPr>
          <a:lstStyle/>
          <a:p>
            <a:r>
              <a:rPr lang="en-US" altLang="ja-JP" dirty="0" err="1"/>
              <a:t>Velloso</a:t>
            </a:r>
            <a:r>
              <a:rPr lang="ja-JP" altLang="en-US"/>
              <a:t>ら</a:t>
            </a:r>
            <a:r>
              <a:rPr lang="en-US" altLang="ja-JP" dirty="0"/>
              <a:t>[1]</a:t>
            </a:r>
          </a:p>
          <a:p>
            <a:pPr lvl="1"/>
            <a:r>
              <a:rPr lang="ja-JP" altLang="en-US"/>
              <a:t>机の下に深度カメラを設置し、足のつま先の位置をマウスカーソルの操作に適用</a:t>
            </a:r>
            <a:endParaRPr kumimoji="1" lang="en-US" altLang="ja-JP" dirty="0"/>
          </a:p>
          <a:p>
            <a:r>
              <a:rPr kumimoji="1" lang="en-US" altLang="ja-JP" dirty="0" err="1"/>
              <a:t>Horodniczy</a:t>
            </a:r>
            <a:r>
              <a:rPr kumimoji="1" lang="ja-JP" altLang="en-US"/>
              <a:t>ら</a:t>
            </a:r>
            <a:r>
              <a:rPr kumimoji="1" lang="en-US" altLang="ja-JP" dirty="0"/>
              <a:t>[2]</a:t>
            </a:r>
          </a:p>
          <a:p>
            <a:pPr lvl="1"/>
            <a:r>
              <a:rPr kumimoji="1" lang="ja-JP" altLang="en-US"/>
              <a:t>カメラで認識した足の位置に</a:t>
            </a:r>
            <a:br>
              <a:rPr kumimoji="1" lang="en-US" altLang="ja-JP" dirty="0"/>
            </a:br>
            <a:r>
              <a:rPr kumimoji="1" lang="ja-JP" altLang="en-US"/>
              <a:t>応じて、摩擦力を変化させる</a:t>
            </a:r>
            <a:br>
              <a:rPr lang="en-US" altLang="ja-JP" dirty="0"/>
            </a:br>
            <a:r>
              <a:rPr lang="ja-JP" altLang="en-US"/>
              <a:t>装置で足によるターゲット選択</a:t>
            </a:r>
            <a:br>
              <a:rPr lang="en-US" altLang="ja-JP" dirty="0"/>
            </a:br>
            <a:r>
              <a:rPr lang="ja-JP" altLang="en-US"/>
              <a:t>を補助</a:t>
            </a:r>
            <a:endParaRPr kumimoji="1" lang="en-US" altLang="ja-JP" dirty="0"/>
          </a:p>
          <a:p>
            <a:endParaRPr lang="en-US" altLang="ja-JP"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BED3F4AE-3752-6445-AC4A-54C2960944B7}"/>
              </a:ext>
            </a:extLst>
          </p:cNvPr>
          <p:cNvSpPr>
            <a:spLocks noGrp="1"/>
          </p:cNvSpPr>
          <p:nvPr>
            <p:ph type="sldNum" sz="quarter" idx="12"/>
          </p:nvPr>
        </p:nvSpPr>
        <p:spPr/>
        <p:txBody>
          <a:bodyPr/>
          <a:lstStyle/>
          <a:p>
            <a:fld id="{6D22F896-40B5-4ADD-8801-0D06FADFA095}" type="slidenum">
              <a:rPr lang="en-US" smtClean="0"/>
              <a:pPr/>
              <a:t>3</a:t>
            </a:fld>
            <a:endParaRPr lang="en-US" dirty="0"/>
          </a:p>
        </p:txBody>
      </p:sp>
      <p:sp>
        <p:nvSpPr>
          <p:cNvPr id="6" name="テキスト ボックス 5">
            <a:extLst>
              <a:ext uri="{FF2B5EF4-FFF2-40B4-BE49-F238E27FC236}">
                <a16:creationId xmlns:a16="http://schemas.microsoft.com/office/drawing/2014/main" id="{B8EE2277-6E0F-8B4A-9DD4-C59472798840}"/>
              </a:ext>
            </a:extLst>
          </p:cNvPr>
          <p:cNvSpPr txBox="1"/>
          <p:nvPr/>
        </p:nvSpPr>
        <p:spPr>
          <a:xfrm>
            <a:off x="3909391" y="4055165"/>
            <a:ext cx="184731" cy="369332"/>
          </a:xfrm>
          <a:prstGeom prst="rect">
            <a:avLst/>
          </a:prstGeom>
          <a:noFill/>
        </p:spPr>
        <p:txBody>
          <a:bodyPr wrap="none" rtlCol="0">
            <a:spAutoFit/>
          </a:bodyPr>
          <a:lstStyle/>
          <a:p>
            <a:endParaRPr kumimoji="1" lang="ja-JP" altLang="en-US"/>
          </a:p>
        </p:txBody>
      </p:sp>
      <p:pic>
        <p:nvPicPr>
          <p:cNvPr id="8" name="図 7">
            <a:extLst>
              <a:ext uri="{FF2B5EF4-FFF2-40B4-BE49-F238E27FC236}">
                <a16:creationId xmlns:a16="http://schemas.microsoft.com/office/drawing/2014/main" id="{E73F06EF-1654-5847-BD44-CFBE19BB5367}"/>
              </a:ext>
            </a:extLst>
          </p:cNvPr>
          <p:cNvPicPr>
            <a:picLocks noChangeAspect="1"/>
          </p:cNvPicPr>
          <p:nvPr/>
        </p:nvPicPr>
        <p:blipFill>
          <a:blip r:embed="rId2"/>
          <a:stretch>
            <a:fillRect/>
          </a:stretch>
        </p:blipFill>
        <p:spPr>
          <a:xfrm>
            <a:off x="5862408" y="2125257"/>
            <a:ext cx="2517917" cy="2380487"/>
          </a:xfrm>
          <a:prstGeom prst="rect">
            <a:avLst/>
          </a:prstGeom>
        </p:spPr>
      </p:pic>
      <p:sp>
        <p:nvSpPr>
          <p:cNvPr id="9" name="テキスト ボックス 8">
            <a:extLst>
              <a:ext uri="{FF2B5EF4-FFF2-40B4-BE49-F238E27FC236}">
                <a16:creationId xmlns:a16="http://schemas.microsoft.com/office/drawing/2014/main" id="{04416193-4612-0545-9978-01A957CF10C8}"/>
              </a:ext>
            </a:extLst>
          </p:cNvPr>
          <p:cNvSpPr txBox="1"/>
          <p:nvPr/>
        </p:nvSpPr>
        <p:spPr>
          <a:xfrm>
            <a:off x="448590" y="6028277"/>
            <a:ext cx="7830440" cy="784830"/>
          </a:xfrm>
          <a:prstGeom prst="rect">
            <a:avLst/>
          </a:prstGeom>
          <a:noFill/>
        </p:spPr>
        <p:txBody>
          <a:bodyPr wrap="square" rtlCol="0">
            <a:spAutoFit/>
          </a:bodyPr>
          <a:lstStyle/>
          <a:p>
            <a:r>
              <a:rPr lang="en-US" altLang="ja-JP" sz="900" dirty="0"/>
              <a:t>[1]Eduardo </a:t>
            </a:r>
            <a:r>
              <a:rPr lang="en-US" altLang="ja-JP" sz="900" dirty="0" err="1"/>
              <a:t>Velloso</a:t>
            </a:r>
            <a:r>
              <a:rPr lang="en-US" altLang="ja-JP" sz="900" dirty="0"/>
              <a:t>, Jason Alexander, Andreas Bulling, and Hans </a:t>
            </a:r>
            <a:r>
              <a:rPr lang="en-US" altLang="ja-JP" sz="900" dirty="0" err="1"/>
              <a:t>Gellersen</a:t>
            </a:r>
            <a:r>
              <a:rPr lang="en-US" altLang="ja-JP" sz="900" dirty="0"/>
              <a:t>. Interactions Under the Desk: A </a:t>
            </a:r>
            <a:r>
              <a:rPr lang="en-US" altLang="ja-JP" sz="900" dirty="0" err="1"/>
              <a:t>Characterisation</a:t>
            </a:r>
            <a:r>
              <a:rPr lang="en-US" altLang="ja-JP" sz="900" dirty="0"/>
              <a:t> of Foot Movements for Input in a Seated Position. In 15th Human-Computer Interaction (INTERACT), Vol. LNCS-9296 of Human-Computer Interaction – INTERACT 2015, pp. 384–401, Bamberg, Germany, September 2015.</a:t>
            </a:r>
            <a:endParaRPr kumimoji="1" lang="en-US" altLang="ja-JP" sz="900" dirty="0"/>
          </a:p>
          <a:p>
            <a:r>
              <a:rPr kumimoji="1" lang="en-US" altLang="ja-JP" sz="900" dirty="0"/>
              <a:t>[2]</a:t>
            </a:r>
            <a:r>
              <a:rPr kumimoji="1" lang="en" altLang="ja-JP" sz="900" dirty="0"/>
              <a:t> Daniel </a:t>
            </a:r>
            <a:r>
              <a:rPr kumimoji="1" lang="en" altLang="ja-JP" sz="900" dirty="0" err="1"/>
              <a:t>Horodniczy</a:t>
            </a:r>
            <a:r>
              <a:rPr kumimoji="1" lang="en" altLang="ja-JP" sz="900" dirty="0"/>
              <a:t> and Jeremy R. </a:t>
            </a:r>
            <a:r>
              <a:rPr kumimoji="1" lang="en" altLang="ja-JP" sz="900" dirty="0" err="1"/>
              <a:t>Cooperstock</a:t>
            </a:r>
            <a:r>
              <a:rPr kumimoji="1" lang="en" altLang="ja-JP" sz="900" dirty="0"/>
              <a:t>. Free the hands! enhanced target selection via a variable-friction shoe. In Proceedings of the 2017 CHI Conference on Human Factors in Computing Systems, CHI ’17, pp. 255–259, New York, NY, USA, 2017. ACM.</a:t>
            </a:r>
            <a:endParaRPr kumimoji="1" lang="ja-JP" altLang="en-US" sz="900"/>
          </a:p>
        </p:txBody>
      </p:sp>
      <p:sp>
        <p:nvSpPr>
          <p:cNvPr id="10" name="テキスト ボックス 9">
            <a:extLst>
              <a:ext uri="{FF2B5EF4-FFF2-40B4-BE49-F238E27FC236}">
                <a16:creationId xmlns:a16="http://schemas.microsoft.com/office/drawing/2014/main" id="{B58B83D1-1F04-CC48-995D-A167255D351A}"/>
              </a:ext>
            </a:extLst>
          </p:cNvPr>
          <p:cNvSpPr txBox="1"/>
          <p:nvPr/>
        </p:nvSpPr>
        <p:spPr>
          <a:xfrm>
            <a:off x="489964" y="4701557"/>
            <a:ext cx="8164071" cy="684803"/>
          </a:xfrm>
          <a:prstGeom prst="rect">
            <a:avLst/>
          </a:prstGeom>
          <a:solidFill>
            <a:srgbClr val="FFC000"/>
          </a:solidFill>
          <a:ln w="28575">
            <a:solidFill>
              <a:srgbClr val="0070C0"/>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nSpc>
                <a:spcPct val="150000"/>
              </a:lnSpc>
            </a:pPr>
            <a:r>
              <a:rPr kumimoji="1" lang="ja-JP" altLang="en-US" sz="2800">
                <a:solidFill>
                  <a:schemeClr val="tx1">
                    <a:lumMod val="65000"/>
                    <a:lumOff val="35000"/>
                  </a:schemeClr>
                </a:solidFill>
              </a:rPr>
              <a:t>カメラがユーザにとって邪魔になる可能性がある</a:t>
            </a:r>
            <a:endParaRPr kumimoji="1" lang="en-US" altLang="ja-JP" sz="2800" dirty="0">
              <a:solidFill>
                <a:schemeClr val="tx1">
                  <a:lumMod val="65000"/>
                  <a:lumOff val="35000"/>
                </a:schemeClr>
              </a:solidFill>
            </a:endParaRPr>
          </a:p>
        </p:txBody>
      </p:sp>
    </p:spTree>
    <p:extLst>
      <p:ext uri="{BB962C8B-B14F-4D97-AF65-F5344CB8AC3E}">
        <p14:creationId xmlns:p14="http://schemas.microsoft.com/office/powerpoint/2010/main" val="30938716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30</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7" y="1142582"/>
                <a:ext cx="8021632" cy="17685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𝑦</m:t>
                        </m:r>
                      </m:sub>
                    </m:sSub>
                  </m:oMath>
                </a14:m>
                <a:r>
                  <a:rPr lang="ja-JP" altLang="en-US"/>
                  <a:t>を</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の最大値とする</a:t>
                </a:r>
                <a:endParaRPr lang="en-US" altLang="ja-JP" dirty="0"/>
              </a:p>
              <a:p>
                <a:r>
                  <a:rPr lang="ja-JP" altLang="en-US"/>
                  <a:t>図では</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𝑦</m:t>
                        </m:r>
                      </m:sub>
                    </m:sSub>
                    <m:r>
                      <a:rPr lang="en-US" altLang="ja-JP">
                        <a:latin typeface="Cambria Math" panose="02040503050406030204" pitchFamily="18" charset="0"/>
                      </a:rPr>
                      <m:t>=10</m:t>
                    </m:r>
                  </m:oMath>
                </a14:m>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7" y="1142582"/>
                <a:ext cx="8021632" cy="1768512"/>
              </a:xfrm>
              <a:prstGeom prst="rect">
                <a:avLst/>
              </a:prstGeom>
              <a:blipFill>
                <a:blip r:embed="rId3"/>
                <a:stretch>
                  <a:fillRect l="-1264" t="-3571"/>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6902"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solidFill>
                  <a:srgbClr val="FF0000"/>
                </a:solidFill>
              </a:rPr>
              <a:t>10</a:t>
            </a:r>
            <a:endParaRPr kumimoji="1" lang="ja-JP" altLang="en-US">
              <a:solidFill>
                <a:srgbClr val="FF0000"/>
              </a:solidFill>
            </a:endParaRPr>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40306" y="3179760"/>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162958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31</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31065" y="1099652"/>
                <a:ext cx="8021632" cy="1326636"/>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𝑥</m:t>
                        </m:r>
                      </m:sub>
                    </m:sSub>
                    <m:r>
                      <a:rPr lang="ja-JP" altLang="en-US" i="1">
                        <a:latin typeface="Cambria Math" panose="02040503050406030204" pitchFamily="18" charset="0"/>
                      </a:rPr>
                      <m:t>を計算</m:t>
                    </m:r>
                  </m:oMath>
                </a14:m>
                <a:endParaRPr lang="en-US" altLang="ja-JP" dirty="0"/>
              </a:p>
              <a:p>
                <a:pPr lvl="2"/>
                <a:r>
                  <a:rPr lang="ja-JP" altLang="en-US"/>
                  <a:t>膝の位置が何番目の距離センサの位置にあるかを表す</a:t>
                </a:r>
                <a:endParaRPr lang="en-US" altLang="ja-JP" dirty="0"/>
              </a:p>
              <a:p>
                <a14:m>
                  <m:oMath xmlns:m="http://schemas.openxmlformats.org/officeDocument/2006/math">
                    <m:r>
                      <a:rPr lang="en-US" altLang="ja-JP" i="1">
                        <a:latin typeface="Cambria Math" panose="02040503050406030204" pitchFamily="18" charset="0"/>
                      </a:rPr>
                      <m:t>𝑖</m:t>
                    </m:r>
                    <m:r>
                      <a:rPr lang="ja-JP" altLang="en-US" i="1">
                        <a:latin typeface="Cambria Math" panose="02040503050406030204" pitchFamily="18" charset="0"/>
                      </a:rPr>
                      <m:t>番目</m:t>
                    </m:r>
                  </m:oMath>
                </a14:m>
                <a:r>
                  <a:rPr lang="ja-JP" altLang="en-US"/>
                  <a:t>の距離センサに次のように重みをつける</a:t>
                </a:r>
                <a:endParaRPr lang="en-US" altLang="ja-JP" dirty="0"/>
              </a:p>
              <a:p>
                <a:pPr lvl="2"/>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31065" y="1099652"/>
                <a:ext cx="8021632" cy="1326636"/>
              </a:xfrm>
              <a:prstGeom prst="rect">
                <a:avLst/>
              </a:prstGeom>
              <a:blipFill>
                <a:blip r:embed="rId3"/>
                <a:stretch>
                  <a:fillRect l="-1266" t="-1905" b="-9524"/>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5537" y="3157018"/>
            <a:ext cx="305196"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p:pic>
        <p:nvPicPr>
          <p:cNvPr id="7" name="図 6">
            <a:extLst>
              <a:ext uri="{FF2B5EF4-FFF2-40B4-BE49-F238E27FC236}">
                <a16:creationId xmlns:a16="http://schemas.microsoft.com/office/drawing/2014/main" id="{EF16FF9E-ECC5-2544-8D97-8DB46E2B5AA7}"/>
              </a:ext>
            </a:extLst>
          </p:cNvPr>
          <p:cNvPicPr>
            <a:picLocks noChangeAspect="1"/>
          </p:cNvPicPr>
          <p:nvPr/>
        </p:nvPicPr>
        <p:blipFill>
          <a:blip r:embed="rId5"/>
          <a:stretch>
            <a:fillRect/>
          </a:stretch>
        </p:blipFill>
        <p:spPr>
          <a:xfrm>
            <a:off x="3276810" y="2425583"/>
            <a:ext cx="2387673" cy="731435"/>
          </a:xfrm>
          <a:prstGeom prst="rect">
            <a:avLst/>
          </a:prstGeom>
        </p:spPr>
      </p:pic>
    </p:spTree>
    <p:extLst>
      <p:ext uri="{BB962C8B-B14F-4D97-AF65-F5344CB8AC3E}">
        <p14:creationId xmlns:p14="http://schemas.microsoft.com/office/powerpoint/2010/main" val="23077257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32</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rgbClr val="FF0000"/>
                </a:solidFill>
              </a:rPr>
              <a:t>5</a:t>
            </a:r>
            <a:endParaRPr kumimoji="1" lang="ja-JP" altLang="en-US">
              <a:solidFill>
                <a:srgbClr val="FF0000"/>
              </a:solidFill>
            </a:endParaRPr>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5537" y="3157018"/>
            <a:ext cx="305196"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solidFill>
                  <a:srgbClr val="FF0000"/>
                </a:solidFill>
              </a:rPr>
              <a:t>9</a:t>
            </a:r>
            <a:endParaRPr kumimoji="1" lang="ja-JP" altLang="en-US">
              <a:solidFill>
                <a:srgbClr val="FF0000"/>
              </a:solidFill>
            </a:endParaRPr>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3"/>
                <a:stretch>
                  <a:fillRect/>
                </a:stretch>
              </a:blipFill>
            </p:spPr>
            <p:txBody>
              <a:bodyPr/>
              <a:lstStyle/>
              <a:p>
                <a:r>
                  <a:rPr lang="ja-JP" altLang="en-US">
                    <a:noFill/>
                  </a:rPr>
                  <a:t> </a:t>
                </a:r>
              </a:p>
            </p:txBody>
          </p:sp>
        </mc:Fallback>
      </mc:AlternateContent>
      <p:sp>
        <p:nvSpPr>
          <p:cNvPr id="55" name="コンテンツ プレースホルダー 2">
            <a:extLst>
              <a:ext uri="{FF2B5EF4-FFF2-40B4-BE49-F238E27FC236}">
                <a16:creationId xmlns:a16="http://schemas.microsoft.com/office/drawing/2014/main" id="{FC899571-7D59-5B4F-8185-9DD2AA430E8C}"/>
              </a:ext>
            </a:extLst>
          </p:cNvPr>
          <p:cNvSpPr txBox="1">
            <a:spLocks/>
          </p:cNvSpPr>
          <p:nvPr/>
        </p:nvSpPr>
        <p:spPr>
          <a:xfrm>
            <a:off x="683214" y="1242156"/>
            <a:ext cx="8021632" cy="1338931"/>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marL="0" indent="0">
              <a:buNone/>
            </a:pPr>
            <a:r>
              <a:rPr lang="en-US" altLang="ja-JP" dirty="0"/>
              <a:t>Ex</a:t>
            </a:r>
            <a:r>
              <a:rPr lang="ja-JP" altLang="en-US"/>
              <a:t>　</a:t>
            </a:r>
            <a:r>
              <a:rPr lang="en-US" altLang="ja-JP" dirty="0"/>
              <a:t>5</a:t>
            </a:r>
            <a:r>
              <a:rPr lang="ja-JP" altLang="en-US"/>
              <a:t>番目の距離センサの重み：</a:t>
            </a:r>
            <a:br>
              <a:rPr lang="en-US" altLang="ja-JP" dirty="0"/>
            </a:br>
            <a:endParaRPr lang="en-US" altLang="ja-JP" dirty="0"/>
          </a:p>
          <a:p>
            <a:pPr marL="0" indent="0">
              <a:buNone/>
            </a:pPr>
            <a:r>
              <a:rPr lang="en-US" altLang="ja-JP" dirty="0"/>
              <a:t>1/(10-9+2)  = 1/3 = 0.33</a:t>
            </a:r>
          </a:p>
          <a:p>
            <a:endParaRPr lang="en-US" altLang="ja-JP" dirty="0"/>
          </a:p>
          <a:p>
            <a:pPr lvl="2"/>
            <a:endParaRPr lang="en-US" altLang="ja-JP" dirty="0"/>
          </a:p>
        </p:txBody>
      </p:sp>
    </p:spTree>
    <p:extLst>
      <p:ext uri="{BB962C8B-B14F-4D97-AF65-F5344CB8AC3E}">
        <p14:creationId xmlns:p14="http://schemas.microsoft.com/office/powerpoint/2010/main" val="5794670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33</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7" y="1142582"/>
                <a:ext cx="8021632" cy="62038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b="0"/>
                  <a:t>重み</a:t>
                </a:r>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𝑤</m:t>
                        </m:r>
                      </m:e>
                      <m:sub>
                        <m:r>
                          <a:rPr lang="en-US" altLang="ja-JP" b="0" i="1" smtClean="0">
                            <a:latin typeface="Cambria Math" panose="02040503050406030204" pitchFamily="18" charset="0"/>
                          </a:rPr>
                          <m:t>𝑖</m:t>
                        </m:r>
                      </m:sub>
                    </m:sSub>
                  </m:oMath>
                </a14:m>
                <a:r>
                  <a:rPr lang="ja-JP" altLang="en-US" b="0" dirty="0"/>
                  <a:t>から</a:t>
                </a:r>
                <a14:m>
                  <m:oMath xmlns:m="http://schemas.openxmlformats.org/officeDocument/2006/math">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𝐾</m:t>
                        </m:r>
                      </m:e>
                      <m:sub>
                        <m:r>
                          <a:rPr lang="en-US" altLang="ja-JP" b="0" i="1" smtClean="0">
                            <a:latin typeface="Cambria Math" panose="02040503050406030204" pitchFamily="18" charset="0"/>
                          </a:rPr>
                          <m:t>𝑥</m:t>
                        </m:r>
                      </m:sub>
                    </m:sSub>
                  </m:oMath>
                </a14:m>
                <a:r>
                  <a:rPr lang="ja-JP" altLang="en-US" b="0"/>
                  <a:t>を計算</a:t>
                </a:r>
                <a:endParaRPr lang="en-US" altLang="ja-JP" b="0" dirty="0"/>
              </a:p>
              <a:p>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7" y="1142582"/>
                <a:ext cx="8021632" cy="620388"/>
              </a:xfrm>
              <a:prstGeom prst="rect">
                <a:avLst/>
              </a:prstGeom>
              <a:blipFill>
                <a:blip r:embed="rId3"/>
                <a:stretch>
                  <a:fillRect l="-1264" t="-10000" b="-10000"/>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5537" y="3157018"/>
            <a:ext cx="305196"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5" name="コンテンツ プレースホルダー 2">
                <a:extLst>
                  <a:ext uri="{FF2B5EF4-FFF2-40B4-BE49-F238E27FC236}">
                    <a16:creationId xmlns:a16="http://schemas.microsoft.com/office/drawing/2014/main" id="{8E26A285-A338-D34F-A2C9-B60C5EA75CC4}"/>
                  </a:ext>
                </a:extLst>
              </p:cNvPr>
              <p:cNvSpPr txBox="1">
                <a:spLocks/>
              </p:cNvSpPr>
              <p:nvPr/>
            </p:nvSpPr>
            <p:spPr>
              <a:xfrm>
                <a:off x="641582" y="2484127"/>
                <a:ext cx="8021632" cy="62038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b="0"/>
                  <a:t>図では</a:t>
                </a:r>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𝐾</m:t>
                        </m:r>
                      </m:e>
                      <m:sub>
                        <m:r>
                          <a:rPr lang="en-US" altLang="ja-JP" i="1">
                            <a:latin typeface="Cambria Math" panose="02040503050406030204" pitchFamily="18" charset="0"/>
                          </a:rPr>
                          <m:t>𝑥</m:t>
                        </m:r>
                      </m:sub>
                    </m:sSub>
                    <m:r>
                      <a:rPr lang="en-US" altLang="ja-JP" b="0" i="1" smtClean="0">
                        <a:latin typeface="Cambria Math" panose="02040503050406030204" pitchFamily="18" charset="0"/>
                      </a:rPr>
                      <m:t>=4.45</m:t>
                    </m:r>
                  </m:oMath>
                </a14:m>
                <a:endParaRPr lang="en-US" altLang="ja-JP" dirty="0"/>
              </a:p>
            </p:txBody>
          </p:sp>
        </mc:Choice>
        <mc:Fallback xmlns="">
          <p:sp>
            <p:nvSpPr>
              <p:cNvPr id="55" name="コンテンツ プレースホルダー 2">
                <a:extLst>
                  <a:ext uri="{FF2B5EF4-FFF2-40B4-BE49-F238E27FC236}">
                    <a16:creationId xmlns:a16="http://schemas.microsoft.com/office/drawing/2014/main" id="{8E26A285-A338-D34F-A2C9-B60C5EA75CC4}"/>
                  </a:ext>
                </a:extLst>
              </p:cNvPr>
              <p:cNvSpPr txBox="1">
                <a:spLocks noRot="1" noChangeAspect="1" noMove="1" noResize="1" noEditPoints="1" noAdjustHandles="1" noChangeArrowheads="1" noChangeShapeType="1" noTextEdit="1"/>
              </p:cNvSpPr>
              <p:nvPr/>
            </p:nvSpPr>
            <p:spPr>
              <a:xfrm>
                <a:off x="641582" y="2484127"/>
                <a:ext cx="8021632" cy="620388"/>
              </a:xfrm>
              <a:prstGeom prst="rect">
                <a:avLst/>
              </a:prstGeom>
              <a:blipFill>
                <a:blip r:embed="rId5"/>
                <a:stretch>
                  <a:fillRect l="-1424" t="-10204" b="-10204"/>
                </a:stretch>
              </a:blipFill>
            </p:spPr>
            <p:txBody>
              <a:bodyPr/>
              <a:lstStyle/>
              <a:p>
                <a:r>
                  <a:rPr lang="ja-JP" altLang="en-US">
                    <a:noFill/>
                  </a:rPr>
                  <a:t> </a:t>
                </a:r>
              </a:p>
            </p:txBody>
          </p:sp>
        </mc:Fallback>
      </mc:AlternateContent>
      <p:pic>
        <p:nvPicPr>
          <p:cNvPr id="6" name="図 5">
            <a:extLst>
              <a:ext uri="{FF2B5EF4-FFF2-40B4-BE49-F238E27FC236}">
                <a16:creationId xmlns:a16="http://schemas.microsoft.com/office/drawing/2014/main" id="{FFCE8D4E-C7FE-0E49-85A3-CFF5DCA7700B}"/>
              </a:ext>
            </a:extLst>
          </p:cNvPr>
          <p:cNvPicPr>
            <a:picLocks noChangeAspect="1"/>
          </p:cNvPicPr>
          <p:nvPr/>
        </p:nvPicPr>
        <p:blipFill>
          <a:blip r:embed="rId6"/>
          <a:stretch>
            <a:fillRect/>
          </a:stretch>
        </p:blipFill>
        <p:spPr>
          <a:xfrm>
            <a:off x="3563051" y="1708008"/>
            <a:ext cx="1957659" cy="831082"/>
          </a:xfrm>
          <a:prstGeom prst="rect">
            <a:avLst/>
          </a:prstGeom>
        </p:spPr>
      </p:pic>
    </p:spTree>
    <p:extLst>
      <p:ext uri="{BB962C8B-B14F-4D97-AF65-F5344CB8AC3E}">
        <p14:creationId xmlns:p14="http://schemas.microsoft.com/office/powerpoint/2010/main" val="34475987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実験環境</a:t>
            </a:r>
          </a:p>
        </p:txBody>
      </p:sp>
      <p:sp>
        <p:nvSpPr>
          <p:cNvPr id="7" name="コンテンツ プレースホルダー 6">
            <a:extLst>
              <a:ext uri="{FF2B5EF4-FFF2-40B4-BE49-F238E27FC236}">
                <a16:creationId xmlns:a16="http://schemas.microsoft.com/office/drawing/2014/main" id="{B1C4996B-AE6A-B84A-8C1F-3CB1D9C818D4}"/>
              </a:ext>
            </a:extLst>
          </p:cNvPr>
          <p:cNvSpPr>
            <a:spLocks noGrp="1"/>
          </p:cNvSpPr>
          <p:nvPr>
            <p:ph idx="1"/>
          </p:nvPr>
        </p:nvSpPr>
        <p:spPr>
          <a:xfrm>
            <a:off x="572481" y="4481178"/>
            <a:ext cx="8021632" cy="2173025"/>
          </a:xfrm>
        </p:spPr>
        <p:txBody>
          <a:bodyPr>
            <a:normAutofit/>
          </a:bodyPr>
          <a:lstStyle/>
          <a:p>
            <a:r>
              <a:rPr lang="ja-JP" altLang="en-US"/>
              <a:t>ディスプレイ：</a:t>
            </a:r>
            <a:r>
              <a:rPr lang="en-US" altLang="ja-JP" dirty="0"/>
              <a:t>21.5</a:t>
            </a:r>
            <a:r>
              <a:rPr lang="ja-JP" altLang="en-US"/>
              <a:t>インチ、</a:t>
            </a:r>
            <a:r>
              <a:rPr lang="en-US" altLang="ja-JP" dirty="0"/>
              <a:t>1920*1080</a:t>
            </a:r>
          </a:p>
          <a:p>
            <a:pPr lvl="1"/>
            <a:r>
              <a:rPr lang="ja-JP" altLang="en-US"/>
              <a:t>コンピュータと接続され、実験画面が映し出される</a:t>
            </a:r>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34</a:t>
            </a:fld>
            <a:endParaRPr lang="en-US" dirty="0"/>
          </a:p>
        </p:txBody>
      </p:sp>
      <p:pic>
        <p:nvPicPr>
          <p:cNvPr id="12" name="図 11">
            <a:extLst>
              <a:ext uri="{FF2B5EF4-FFF2-40B4-BE49-F238E27FC236}">
                <a16:creationId xmlns:a16="http://schemas.microsoft.com/office/drawing/2014/main" id="{1298A728-CA04-BC45-B20D-CCA8F5C37872}"/>
              </a:ext>
            </a:extLst>
          </p:cNvPr>
          <p:cNvPicPr>
            <a:picLocks noChangeAspect="1"/>
          </p:cNvPicPr>
          <p:nvPr/>
        </p:nvPicPr>
        <p:blipFill>
          <a:blip r:embed="rId2"/>
          <a:stretch>
            <a:fillRect/>
          </a:stretch>
        </p:blipFill>
        <p:spPr>
          <a:xfrm>
            <a:off x="2220002" y="1105012"/>
            <a:ext cx="4585647" cy="3376165"/>
          </a:xfrm>
          <a:prstGeom prst="rect">
            <a:avLst/>
          </a:prstGeom>
        </p:spPr>
      </p:pic>
    </p:spTree>
    <p:extLst>
      <p:ext uri="{BB962C8B-B14F-4D97-AF65-F5344CB8AC3E}">
        <p14:creationId xmlns:p14="http://schemas.microsoft.com/office/powerpoint/2010/main" val="18879910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FC916E-0AF5-2446-8392-2B6CC389EBE9}"/>
              </a:ext>
            </a:extLst>
          </p:cNvPr>
          <p:cNvSpPr>
            <a:spLocks noGrp="1"/>
          </p:cNvSpPr>
          <p:nvPr>
            <p:ph type="title"/>
          </p:nvPr>
        </p:nvSpPr>
        <p:spPr/>
        <p:txBody>
          <a:bodyPr>
            <a:normAutofit/>
          </a:bodyPr>
          <a:lstStyle/>
          <a:p>
            <a:r>
              <a:rPr kumimoji="1" lang="ja-JP" altLang="en-US"/>
              <a:t>膝とマウスカーソル操作の対応</a:t>
            </a:r>
          </a:p>
        </p:txBody>
      </p:sp>
      <p:sp>
        <p:nvSpPr>
          <p:cNvPr id="3" name="コンテンツ プレースホルダー 2">
            <a:extLst>
              <a:ext uri="{FF2B5EF4-FFF2-40B4-BE49-F238E27FC236}">
                <a16:creationId xmlns:a16="http://schemas.microsoft.com/office/drawing/2014/main" id="{D64FC070-0BD5-C94C-AE60-F49372F1D919}"/>
              </a:ext>
            </a:extLst>
          </p:cNvPr>
          <p:cNvSpPr>
            <a:spLocks noGrp="1"/>
          </p:cNvSpPr>
          <p:nvPr>
            <p:ph idx="1"/>
          </p:nvPr>
        </p:nvSpPr>
        <p:spPr/>
        <p:txBody>
          <a:bodyPr/>
          <a:lstStyle/>
          <a:p>
            <a:r>
              <a:rPr lang="ja-JP" altLang="en-US"/>
              <a:t>膝とマウスの違い</a:t>
            </a:r>
            <a:endParaRPr lang="en-US" altLang="ja-JP" dirty="0"/>
          </a:p>
          <a:p>
            <a:pPr lvl="1"/>
            <a:r>
              <a:rPr kumimoji="1" lang="ja-JP" altLang="en-US"/>
              <a:t>膝は前後方向に動かすことができない</a:t>
            </a:r>
            <a:endParaRPr kumimoji="1" lang="en-US" altLang="ja-JP" dirty="0"/>
          </a:p>
          <a:p>
            <a:r>
              <a:rPr kumimoji="1" lang="ja-JP" altLang="en-US"/>
              <a:t>鉛直面</a:t>
            </a:r>
            <a:r>
              <a:rPr lang="ja-JP" altLang="en-US"/>
              <a:t>（上下左右）で膝を動かす</a:t>
            </a:r>
            <a:endParaRPr kumimoji="1" lang="ja-JP" altLang="en-US"/>
          </a:p>
        </p:txBody>
      </p:sp>
      <p:sp>
        <p:nvSpPr>
          <p:cNvPr id="4" name="スライド番号プレースホルダー 3">
            <a:extLst>
              <a:ext uri="{FF2B5EF4-FFF2-40B4-BE49-F238E27FC236}">
                <a16:creationId xmlns:a16="http://schemas.microsoft.com/office/drawing/2014/main" id="{70D2A462-D05E-B145-BA93-B4C6A8CF9132}"/>
              </a:ext>
            </a:extLst>
          </p:cNvPr>
          <p:cNvSpPr>
            <a:spLocks noGrp="1"/>
          </p:cNvSpPr>
          <p:nvPr>
            <p:ph type="sldNum" sz="quarter" idx="12"/>
          </p:nvPr>
        </p:nvSpPr>
        <p:spPr/>
        <p:txBody>
          <a:bodyPr/>
          <a:lstStyle/>
          <a:p>
            <a:fld id="{6D22F896-40B5-4ADD-8801-0D06FADFA095}" type="slidenum">
              <a:rPr lang="en-US" smtClean="0"/>
              <a:pPr/>
              <a:t>35</a:t>
            </a:fld>
            <a:endParaRPr lang="en-US" dirty="0"/>
          </a:p>
        </p:txBody>
      </p:sp>
      <p:pic>
        <p:nvPicPr>
          <p:cNvPr id="7" name="図 6">
            <a:extLst>
              <a:ext uri="{FF2B5EF4-FFF2-40B4-BE49-F238E27FC236}">
                <a16:creationId xmlns:a16="http://schemas.microsoft.com/office/drawing/2014/main" id="{71FB2EB7-9FF8-7F4F-93CD-9CE65E95E9A7}"/>
              </a:ext>
            </a:extLst>
          </p:cNvPr>
          <p:cNvPicPr>
            <a:picLocks noChangeAspect="1"/>
          </p:cNvPicPr>
          <p:nvPr/>
        </p:nvPicPr>
        <p:blipFill>
          <a:blip r:embed="rId2"/>
          <a:stretch>
            <a:fillRect/>
          </a:stretch>
        </p:blipFill>
        <p:spPr>
          <a:xfrm>
            <a:off x="874508" y="3456432"/>
            <a:ext cx="6728842" cy="2805694"/>
          </a:xfrm>
          <a:prstGeom prst="rect">
            <a:avLst/>
          </a:prstGeom>
        </p:spPr>
      </p:pic>
    </p:spTree>
    <p:extLst>
      <p:ext uri="{BB962C8B-B14F-4D97-AF65-F5344CB8AC3E}">
        <p14:creationId xmlns:p14="http://schemas.microsoft.com/office/powerpoint/2010/main" val="15314126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69523C-41F7-B544-B18B-CDCCAA8E380C}"/>
              </a:ext>
            </a:extLst>
          </p:cNvPr>
          <p:cNvSpPr>
            <a:spLocks noGrp="1"/>
          </p:cNvSpPr>
          <p:nvPr>
            <p:ph type="title"/>
          </p:nvPr>
        </p:nvSpPr>
        <p:spPr/>
        <p:txBody>
          <a:bodyPr>
            <a:normAutofit fontScale="90000"/>
          </a:bodyPr>
          <a:lstStyle/>
          <a:p>
            <a:r>
              <a:rPr kumimoji="1" lang="ja-JP" altLang="en-US"/>
              <a:t>膝の位置の認識とカーソル座標への変換を行うソフトウェア</a:t>
            </a:r>
          </a:p>
        </p:txBody>
      </p:sp>
      <p:sp>
        <p:nvSpPr>
          <p:cNvPr id="3" name="コンテンツ プレースホルダー 2">
            <a:extLst>
              <a:ext uri="{FF2B5EF4-FFF2-40B4-BE49-F238E27FC236}">
                <a16:creationId xmlns:a16="http://schemas.microsoft.com/office/drawing/2014/main" id="{8BBADB19-6B96-8B41-A3BD-5958F1093741}"/>
              </a:ext>
            </a:extLst>
          </p:cNvPr>
          <p:cNvSpPr>
            <a:spLocks noGrp="1"/>
          </p:cNvSpPr>
          <p:nvPr>
            <p:ph idx="1"/>
          </p:nvPr>
        </p:nvSpPr>
        <p:spPr/>
        <p:txBody>
          <a:bodyPr>
            <a:normAutofit fontScale="92500" lnSpcReduction="20000"/>
          </a:bodyPr>
          <a:lstStyle/>
          <a:p>
            <a:r>
              <a:rPr kumimoji="1" lang="en-US" altLang="ja-JP" dirty="0"/>
              <a:t>Xiao</a:t>
            </a:r>
            <a:r>
              <a:rPr kumimoji="1" lang="ja-JP" altLang="en-US"/>
              <a:t>ら</a:t>
            </a:r>
            <a:r>
              <a:rPr kumimoji="1" lang="en-US" altLang="ja-JP" dirty="0"/>
              <a:t>[6]</a:t>
            </a:r>
            <a:r>
              <a:rPr kumimoji="1" lang="ja-JP" altLang="en-US"/>
              <a:t>の方法を参考</a:t>
            </a:r>
            <a:endParaRPr kumimoji="1" lang="en-US" altLang="ja-JP" dirty="0"/>
          </a:p>
          <a:p>
            <a:pPr lvl="1"/>
            <a:r>
              <a:rPr lang="ja-JP" altLang="en-US"/>
              <a:t>膝の位置の認識</a:t>
            </a:r>
            <a:endParaRPr lang="en-US" altLang="ja-JP" dirty="0"/>
          </a:p>
          <a:p>
            <a:pPr marL="914400" lvl="1" indent="-514350">
              <a:buFont typeface="+mj-lt"/>
              <a:buAutoNum type="arabicPeriod"/>
            </a:pPr>
            <a:r>
              <a:rPr lang="ja-JP" altLang="en-US"/>
              <a:t>計測値を指数移動平均フィルタにかける</a:t>
            </a:r>
            <a:endParaRPr lang="en-US" altLang="ja-JP" dirty="0"/>
          </a:p>
          <a:p>
            <a:pPr marL="914400" lvl="1" indent="-514350">
              <a:buFont typeface="+mj-lt"/>
              <a:buAutoNum type="arabicPeriod"/>
            </a:pPr>
            <a:r>
              <a:rPr lang="ja-JP" altLang="en-US"/>
              <a:t>机に垂直な面において膝がどの位置にあるかを</a:t>
            </a:r>
            <a:br>
              <a:rPr lang="en-US" altLang="ja-JP" dirty="0"/>
            </a:br>
            <a:r>
              <a:rPr lang="ja-JP" altLang="en-US"/>
              <a:t>計算する</a:t>
            </a:r>
            <a:endParaRPr lang="en-US" altLang="ja-JP" dirty="0"/>
          </a:p>
          <a:p>
            <a:pPr lvl="1"/>
            <a:r>
              <a:rPr lang="ja-JP" altLang="en-US"/>
              <a:t>カーソル座標への変換</a:t>
            </a:r>
            <a:endParaRPr lang="en-US" altLang="ja-JP" dirty="0"/>
          </a:p>
          <a:p>
            <a:pPr marL="914400" lvl="1" indent="-514350">
              <a:buFont typeface="+mj-lt"/>
              <a:buAutoNum type="arabicPeriod" startAt="3"/>
            </a:pPr>
            <a:r>
              <a:rPr lang="ja-JP" altLang="en-US"/>
              <a:t>キャリブレーションにより，ユーザの膝が移動できる範囲を記録する</a:t>
            </a:r>
            <a:endParaRPr lang="en-US" altLang="ja-JP" dirty="0"/>
          </a:p>
          <a:p>
            <a:pPr marL="914400" lvl="1" indent="-514350">
              <a:buFont typeface="+mj-lt"/>
              <a:buAutoNum type="arabicPeriod" startAt="3"/>
            </a:pPr>
            <a:r>
              <a:rPr lang="ja-JP" altLang="en-US"/>
              <a:t>キャリブレーション時の値とマウスカーソルを</a:t>
            </a:r>
            <a:br>
              <a:rPr lang="en-US" altLang="ja-JP" dirty="0"/>
            </a:br>
            <a:r>
              <a:rPr lang="ja-JP" altLang="en-US"/>
              <a:t>描画するディスプレイの解像度からカーソル座標を計算する</a:t>
            </a:r>
            <a:endParaRPr lang="en-US" altLang="ja-JP" dirty="0"/>
          </a:p>
        </p:txBody>
      </p:sp>
      <p:sp>
        <p:nvSpPr>
          <p:cNvPr id="4" name="スライド番号プレースホルダー 3">
            <a:extLst>
              <a:ext uri="{FF2B5EF4-FFF2-40B4-BE49-F238E27FC236}">
                <a16:creationId xmlns:a16="http://schemas.microsoft.com/office/drawing/2014/main" id="{E8CB840B-E3FA-7C49-B48E-5CC09F2F7858}"/>
              </a:ext>
            </a:extLst>
          </p:cNvPr>
          <p:cNvSpPr>
            <a:spLocks noGrp="1"/>
          </p:cNvSpPr>
          <p:nvPr>
            <p:ph type="sldNum" sz="quarter" idx="12"/>
          </p:nvPr>
        </p:nvSpPr>
        <p:spPr/>
        <p:txBody>
          <a:bodyPr/>
          <a:lstStyle/>
          <a:p>
            <a:fld id="{6D22F896-40B5-4ADD-8801-0D06FADFA095}" type="slidenum">
              <a:rPr lang="en-US" smtClean="0"/>
              <a:pPr/>
              <a:t>36</a:t>
            </a:fld>
            <a:endParaRPr lang="en-US" dirty="0"/>
          </a:p>
        </p:txBody>
      </p:sp>
      <p:sp>
        <p:nvSpPr>
          <p:cNvPr id="6" name="テキスト ボックス 5">
            <a:extLst>
              <a:ext uri="{FF2B5EF4-FFF2-40B4-BE49-F238E27FC236}">
                <a16:creationId xmlns:a16="http://schemas.microsoft.com/office/drawing/2014/main" id="{8B4CFAAF-19BC-E545-BBCF-B55CE059826F}"/>
              </a:ext>
            </a:extLst>
          </p:cNvPr>
          <p:cNvSpPr txBox="1"/>
          <p:nvPr/>
        </p:nvSpPr>
        <p:spPr>
          <a:xfrm>
            <a:off x="549886" y="6119336"/>
            <a:ext cx="7738982" cy="738664"/>
          </a:xfrm>
          <a:prstGeom prst="rect">
            <a:avLst/>
          </a:prstGeom>
          <a:noFill/>
        </p:spPr>
        <p:txBody>
          <a:bodyPr wrap="square" rtlCol="0">
            <a:spAutoFit/>
          </a:bodyPr>
          <a:lstStyle/>
          <a:p>
            <a:r>
              <a:rPr kumimoji="1" lang="en-US" altLang="ja-JP" sz="1050" dirty="0"/>
              <a:t>[6]</a:t>
            </a:r>
            <a:r>
              <a:rPr lang="en-US" altLang="ja-JP" sz="1050" dirty="0"/>
              <a:t> Robert Xiao, Teng Cao, Ning Guo, Jun </a:t>
            </a:r>
            <a:r>
              <a:rPr lang="en-US" altLang="ja-JP" sz="1050" dirty="0" err="1"/>
              <a:t>Zhuo</a:t>
            </a:r>
            <a:r>
              <a:rPr lang="en-US" altLang="ja-JP" sz="1050" dirty="0"/>
              <a:t>, Yang Zhang, and Chris Harrison. </a:t>
            </a:r>
            <a:r>
              <a:rPr lang="en-US" altLang="ja-JP" sz="1050" dirty="0" err="1"/>
              <a:t>Lumiwatch</a:t>
            </a:r>
            <a:r>
              <a:rPr lang="en-US" altLang="ja-JP" sz="1050" dirty="0"/>
              <a:t>: On-arm projected graphics and touch input. In Proceedings of the 2018 CHI Conference on Human Factors in Computing Systems, CHI ’18, pp. 95:1–95:11, New York, NY, USA, 2018. ACM.</a:t>
            </a:r>
          </a:p>
          <a:p>
            <a:endParaRPr kumimoji="1" lang="ja-JP" altLang="en-US" sz="1050"/>
          </a:p>
        </p:txBody>
      </p:sp>
    </p:spTree>
    <p:extLst>
      <p:ext uri="{BB962C8B-B14F-4D97-AF65-F5344CB8AC3E}">
        <p14:creationId xmlns:p14="http://schemas.microsoft.com/office/powerpoint/2010/main" val="31635344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0FCF824C-DEA3-3D47-B6BC-75E90F2275AD}"/>
                  </a:ext>
                </a:extLst>
              </p:cNvPr>
              <p:cNvSpPr>
                <a:spLocks noGrp="1"/>
              </p:cNvSpPr>
              <p:nvPr>
                <p:ph idx="1"/>
              </p:nvPr>
            </p:nvSpPr>
            <p:spPr/>
            <p:txBody>
              <a:bodyPr/>
              <a:lstStyle/>
              <a:p>
                <a:pPr marL="514350" indent="-514350">
                  <a:buFont typeface="+mj-lt"/>
                  <a:buAutoNum type="arabicPeriod"/>
                </a:pPr>
                <a:r>
                  <a:rPr lang="ja-JP" altLang="en-US"/>
                  <a:t>指数移動平均フィルタ</a:t>
                </a:r>
                <a:endParaRPr lang="en-US" altLang="ja-JP" dirty="0"/>
              </a:p>
              <a:p>
                <a:pPr lvl="1"/>
                <a:r>
                  <a:rPr kumimoji="1" lang="ja-JP" altLang="en-US"/>
                  <a:t>古いデータの重みを指数関数的に減少させる</a:t>
                </a:r>
                <a:endParaRPr kumimoji="1" lang="en-US" altLang="ja-JP" dirty="0"/>
              </a:p>
              <a:p>
                <a:pPr lvl="1"/>
                <a:r>
                  <a:rPr kumimoji="1" lang="ja-JP" altLang="en-US"/>
                  <a:t>平滑化係数（</a:t>
                </a:r>
                <a14:m>
                  <m:oMath xmlns:m="http://schemas.openxmlformats.org/officeDocument/2006/math">
                    <m:r>
                      <a:rPr kumimoji="1" lang="ja-JP" altLang="en-US" i="1" smtClean="0">
                        <a:latin typeface="Cambria Math" panose="02040503050406030204" pitchFamily="18" charset="0"/>
                      </a:rPr>
                      <m:t>𝛼</m:t>
                    </m:r>
                  </m:oMath>
                </a14:m>
                <a:r>
                  <a:rPr kumimoji="1" lang="ja-JP" altLang="en-US"/>
                  <a:t>）：重みの減少度合い</a:t>
                </a:r>
                <a:endParaRPr kumimoji="1" lang="en-US" altLang="ja-JP" dirty="0"/>
              </a:p>
              <a:p>
                <a:pPr lvl="2"/>
                <a:r>
                  <a:rPr kumimoji="1" lang="ja-JP" altLang="en-US"/>
                  <a:t>本プロトタイプでは調整の結果、</a:t>
                </a:r>
                <a14:m>
                  <m:oMath xmlns:m="http://schemas.openxmlformats.org/officeDocument/2006/math">
                    <m:r>
                      <a:rPr lang="ja-JP" altLang="en-US" i="1">
                        <a:latin typeface="Cambria Math" panose="02040503050406030204" pitchFamily="18" charset="0"/>
                      </a:rPr>
                      <m:t>𝛼</m:t>
                    </m:r>
                    <m:r>
                      <a:rPr lang="en-US" altLang="ja-JP" b="0" i="1" smtClean="0">
                        <a:latin typeface="Cambria Math" panose="02040503050406030204" pitchFamily="18" charset="0"/>
                      </a:rPr>
                      <m:t>=0.10,0.65</m:t>
                    </m:r>
                  </m:oMath>
                </a14:m>
                <a:r>
                  <a:rPr kumimoji="1" lang="ja-JP" altLang="en-US" dirty="0"/>
                  <a:t>の</a:t>
                </a:r>
                <a:br>
                  <a:rPr kumimoji="1" lang="en-US" altLang="ja-JP" dirty="0"/>
                </a:br>
                <a:r>
                  <a:rPr kumimoji="1" lang="en-US" altLang="ja-JP" dirty="0"/>
                  <a:t>2</a:t>
                </a:r>
                <a:r>
                  <a:rPr kumimoji="1" lang="ja-JP" altLang="en-US"/>
                  <a:t>つのフィルタを用いる</a:t>
                </a:r>
                <a:endParaRPr kumimoji="1" lang="en-US" altLang="ja-JP" dirty="0"/>
              </a:p>
              <a:p>
                <a:pPr lvl="1"/>
                <a:r>
                  <a:rPr lang="ja-JP" altLang="en-US"/>
                  <a:t>時間</a:t>
                </a:r>
                <a14:m>
                  <m:oMath xmlns:m="http://schemas.openxmlformats.org/officeDocument/2006/math">
                    <m:r>
                      <a:rPr lang="en-US" altLang="ja-JP" b="0" i="1" smtClean="0">
                        <a:latin typeface="Cambria Math" panose="02040503050406030204" pitchFamily="18" charset="0"/>
                      </a:rPr>
                      <m:t>𝑡</m:t>
                    </m:r>
                  </m:oMath>
                </a14:m>
                <a:r>
                  <a:rPr kumimoji="1" lang="ja-JP" altLang="en-US"/>
                  <a:t>における距離データ</a:t>
                </a:r>
                <a14:m>
                  <m:oMath xmlns:m="http://schemas.openxmlformats.org/officeDocument/2006/math">
                    <m:sSup>
                      <m:sSupPr>
                        <m:ctrlPr>
                          <a:rPr kumimoji="1" lang="en-US" altLang="ja-JP" i="1" smtClean="0">
                            <a:latin typeface="Cambria Math" panose="02040503050406030204" pitchFamily="18" charset="0"/>
                          </a:rPr>
                        </m:ctrlPr>
                      </m:sSupPr>
                      <m:e>
                        <m:r>
                          <a:rPr kumimoji="1" lang="en-US" altLang="ja-JP" b="0" i="1" smtClean="0">
                            <a:latin typeface="Cambria Math" panose="02040503050406030204" pitchFamily="18" charset="0"/>
                          </a:rPr>
                          <m:t>𝑠</m:t>
                        </m:r>
                      </m:e>
                      <m:sup>
                        <m:r>
                          <a:rPr kumimoji="1" lang="en-US" altLang="ja-JP" b="0" i="1" smtClean="0">
                            <a:latin typeface="Cambria Math" panose="02040503050406030204" pitchFamily="18" charset="0"/>
                          </a:rPr>
                          <m:t>𝑡</m:t>
                        </m:r>
                      </m:sup>
                    </m:sSup>
                  </m:oMath>
                </a14:m>
                <a:r>
                  <a:rPr kumimoji="1" lang="ja-JP" altLang="en-US"/>
                  <a:t>に対し</a:t>
                </a:r>
                <a:br>
                  <a:rPr kumimoji="1" lang="en-US" altLang="ja-JP" dirty="0"/>
                </a:br>
                <a:r>
                  <a:rPr kumimoji="1" lang="ja-JP" altLang="en-US"/>
                  <a:t>フィルタリング後の値</a:t>
                </a:r>
                <a14:m>
                  <m:oMath xmlns:m="http://schemas.openxmlformats.org/officeDocument/2006/math">
                    <m:sSup>
                      <m:sSupPr>
                        <m:ctrlPr>
                          <a:rPr lang="en-US" altLang="ja-JP" i="1">
                            <a:latin typeface="Cambria Math" panose="02040503050406030204" pitchFamily="18" charset="0"/>
                          </a:rPr>
                        </m:ctrlPr>
                      </m:sSupPr>
                      <m:e>
                        <m:r>
                          <m:rPr>
                            <m:sty m:val="p"/>
                          </m:rPr>
                          <a:rPr lang="en-US" altLang="ja-JP" i="1" smtClean="0">
                            <a:latin typeface="Cambria Math" panose="02040503050406030204" pitchFamily="18" charset="0"/>
                          </a:rPr>
                          <m:t>D</m:t>
                        </m:r>
                      </m:e>
                      <m:sup>
                        <m:r>
                          <a:rPr lang="en-US" altLang="ja-JP" i="1">
                            <a:latin typeface="Cambria Math" panose="02040503050406030204" pitchFamily="18" charset="0"/>
                          </a:rPr>
                          <m:t>𝑡</m:t>
                        </m:r>
                      </m:sup>
                    </m:sSup>
                  </m:oMath>
                </a14:m>
                <a:r>
                  <a:rPr kumimoji="1" lang="ja-JP" altLang="en-US" dirty="0"/>
                  <a:t>を次のように計算する</a:t>
                </a:r>
                <a:endParaRPr kumimoji="1" lang="en-US" altLang="ja-JP" dirty="0"/>
              </a:p>
              <a:p>
                <a:pPr lvl="2"/>
                <a:endParaRPr kumimoji="1" lang="en-US" altLang="ja-JP" dirty="0"/>
              </a:p>
              <a:p>
                <a:pPr lvl="2"/>
                <a:endParaRPr kumimoji="1" lang="en-US" altLang="ja-JP" dirty="0"/>
              </a:p>
              <a:p>
                <a:endParaRPr kumimoji="1" lang="ja-JP" altLang="en-US"/>
              </a:p>
            </p:txBody>
          </p:sp>
        </mc:Choice>
        <mc:Fallback xmlns="">
          <p:sp>
            <p:nvSpPr>
              <p:cNvPr id="3" name="コンテンツ プレースホルダー 2">
                <a:extLst>
                  <a:ext uri="{FF2B5EF4-FFF2-40B4-BE49-F238E27FC236}">
                    <a16:creationId xmlns:a16="http://schemas.microsoft.com/office/drawing/2014/main" id="{0FCF824C-DEA3-3D47-B6BC-75E90F2275AD}"/>
                  </a:ext>
                </a:extLst>
              </p:cNvPr>
              <p:cNvSpPr>
                <a:spLocks noGrp="1" noRot="1" noChangeAspect="1" noMove="1" noResize="1" noEditPoints="1" noAdjustHandles="1" noChangeArrowheads="1" noChangeShapeType="1" noTextEdit="1"/>
              </p:cNvSpPr>
              <p:nvPr>
                <p:ph idx="1"/>
              </p:nvPr>
            </p:nvSpPr>
            <p:spPr>
              <a:blipFill>
                <a:blip r:embed="rId3"/>
                <a:stretch>
                  <a:fillRect l="-1580" t="-1818"/>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37</a:t>
            </a:fld>
            <a:endParaRPr lang="en-US" dirty="0"/>
          </a:p>
        </p:txBody>
      </p:sp>
      <p:pic>
        <p:nvPicPr>
          <p:cNvPr id="5" name="図 4">
            <a:extLst>
              <a:ext uri="{FF2B5EF4-FFF2-40B4-BE49-F238E27FC236}">
                <a16:creationId xmlns:a16="http://schemas.microsoft.com/office/drawing/2014/main" id="{3BE5BC96-D3ED-9B4A-BBE3-25C34A31CFAE}"/>
              </a:ext>
            </a:extLst>
          </p:cNvPr>
          <p:cNvPicPr>
            <a:picLocks noChangeAspect="1"/>
          </p:cNvPicPr>
          <p:nvPr/>
        </p:nvPicPr>
        <p:blipFill>
          <a:blip r:embed="rId4"/>
          <a:stretch>
            <a:fillRect/>
          </a:stretch>
        </p:blipFill>
        <p:spPr>
          <a:xfrm>
            <a:off x="2643177" y="4616450"/>
            <a:ext cx="3835051" cy="378884"/>
          </a:xfrm>
          <a:prstGeom prst="rect">
            <a:avLst/>
          </a:prstGeom>
        </p:spPr>
      </p:pic>
    </p:spTree>
    <p:extLst>
      <p:ext uri="{BB962C8B-B14F-4D97-AF65-F5344CB8AC3E}">
        <p14:creationId xmlns:p14="http://schemas.microsoft.com/office/powerpoint/2010/main" val="6750128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0FCF824C-DEA3-3D47-B6BC-75E90F2275AD}"/>
                  </a:ext>
                </a:extLst>
              </p:cNvPr>
              <p:cNvSpPr>
                <a:spLocks noGrp="1"/>
              </p:cNvSpPr>
              <p:nvPr>
                <p:ph idx="1"/>
              </p:nvPr>
            </p:nvSpPr>
            <p:spPr>
              <a:xfrm>
                <a:off x="549887" y="1142580"/>
                <a:ext cx="8021632" cy="5410620"/>
              </a:xfrm>
            </p:spPr>
            <p:txBody>
              <a:bodyPr>
                <a:normAutofit/>
              </a:bodyPr>
              <a:lstStyle/>
              <a:p>
                <a:pPr marL="514350" indent="-514350">
                  <a:buFont typeface="+mj-lt"/>
                  <a:buAutoNum type="arabicPeriod" startAt="2"/>
                </a:pPr>
                <a:r>
                  <a:rPr kumimoji="1" lang="ja-JP" altLang="en-US"/>
                  <a:t>膝の位置</a:t>
                </a:r>
                <a14:m>
                  <m:oMath xmlns:m="http://schemas.openxmlformats.org/officeDocument/2006/math">
                    <m:r>
                      <a:rPr lang="ja-JP" altLang="en-US" i="1">
                        <a:latin typeface="Cambria Math" panose="02040503050406030204" pitchFamily="18" charset="0"/>
                      </a:rPr>
                      <m:t>（</m:t>
                    </m:r>
                    <m:sSubSup>
                      <m:sSubSupPr>
                        <m:ctrlPr>
                          <a:rPr lang="en-US" altLang="ja-JP" i="1" smtClean="0">
                            <a:latin typeface="Cambria Math" panose="02040503050406030204" pitchFamily="18" charset="0"/>
                          </a:rPr>
                        </m:ctrlPr>
                      </m:sSubSupPr>
                      <m:e>
                        <m:r>
                          <a:rPr lang="en-US" altLang="ja-JP" i="1">
                            <a:latin typeface="Cambria Math" panose="02040503050406030204" pitchFamily="18" charset="0"/>
                          </a:rPr>
                          <m:t>𝐾</m:t>
                        </m:r>
                      </m:e>
                      <m:sub>
                        <m:r>
                          <a:rPr lang="en-US" altLang="ja-JP" b="0" i="1" smtClean="0">
                            <a:latin typeface="Cambria Math" panose="02040503050406030204" pitchFamily="18" charset="0"/>
                          </a:rPr>
                          <m:t>𝑥</m:t>
                        </m:r>
                      </m:sub>
                      <m:sup>
                        <m:r>
                          <a:rPr lang="en-US" altLang="ja-JP" b="0" i="1" smtClean="0">
                            <a:latin typeface="Cambria Math" panose="02040503050406030204" pitchFamily="18" charset="0"/>
                          </a:rPr>
                          <m:t>𝑡</m:t>
                        </m:r>
                      </m:sup>
                    </m:sSubSup>
                    <m:r>
                      <a:rPr lang="en-US" altLang="ja-JP" b="0" i="1" smtClean="0">
                        <a:latin typeface="Cambria Math" panose="02040503050406030204" pitchFamily="18" charset="0"/>
                      </a:rPr>
                      <m:t>,  </m:t>
                    </m:r>
                    <m:sSubSup>
                      <m:sSubSupPr>
                        <m:ctrlPr>
                          <a:rPr lang="en-US" altLang="ja-JP" b="0" i="1" smtClean="0">
                            <a:latin typeface="Cambria Math" panose="02040503050406030204" pitchFamily="18" charset="0"/>
                          </a:rPr>
                        </m:ctrlPr>
                      </m:sSubSupPr>
                      <m:e>
                        <m:r>
                          <a:rPr lang="en-US" altLang="ja-JP" b="0" i="1" smtClean="0">
                            <a:latin typeface="Cambria Math" panose="02040503050406030204" pitchFamily="18" charset="0"/>
                          </a:rPr>
                          <m:t>𝐾</m:t>
                        </m:r>
                      </m:e>
                      <m:sub>
                        <m:r>
                          <a:rPr lang="en-US" altLang="ja-JP" b="0" i="1" smtClean="0">
                            <a:latin typeface="Cambria Math" panose="02040503050406030204" pitchFamily="18" charset="0"/>
                          </a:rPr>
                          <m:t>𝑦</m:t>
                        </m:r>
                      </m:sub>
                      <m:sup>
                        <m:r>
                          <a:rPr lang="en-US" altLang="ja-JP" b="0" i="1" smtClean="0">
                            <a:latin typeface="Cambria Math" panose="02040503050406030204" pitchFamily="18" charset="0"/>
                          </a:rPr>
                          <m:t>𝑡</m:t>
                        </m:r>
                      </m:sup>
                    </m:sSubSup>
                    <m:r>
                      <a:rPr lang="ja-JP" altLang="en-US" i="1">
                        <a:latin typeface="Cambria Math" panose="02040503050406030204" pitchFamily="18" charset="0"/>
                      </a:rPr>
                      <m:t>）</m:t>
                    </m:r>
                  </m:oMath>
                </a14:m>
                <a:r>
                  <a:rPr kumimoji="1" lang="ja-JP" altLang="en-US"/>
                  <a:t>の計算</a:t>
                </a:r>
                <a:endParaRPr kumimoji="1" lang="en-US" altLang="ja-JP" dirty="0"/>
              </a:p>
              <a:p>
                <a:pPr marL="914400" lvl="1" indent="-457200">
                  <a:buFont typeface="+mj-lt"/>
                  <a:buAutoNum type="arabicPeriod"/>
                </a:pPr>
                <a:r>
                  <a:rPr lang="ja-JP" altLang="en-US"/>
                  <a:t>各距離センサの値を</a:t>
                </a:r>
                <a14:m>
                  <m:oMath xmlns:m="http://schemas.openxmlformats.org/officeDocument/2006/math">
                    <m:r>
                      <m:rPr>
                        <m:sty m:val="p"/>
                      </m:rPr>
                      <a:rPr lang="ja-JP" altLang="en-US" i="0" smtClean="0">
                        <a:latin typeface="Cambria Math" panose="02040503050406030204" pitchFamily="18" charset="0"/>
                      </a:rPr>
                      <m:t>α</m:t>
                    </m:r>
                    <m:r>
                      <a:rPr lang="en-US" altLang="ja-JP" b="0" i="0" smtClean="0">
                        <a:latin typeface="Cambria Math" panose="02040503050406030204" pitchFamily="18" charset="0"/>
                      </a:rPr>
                      <m:t>=0.10</m:t>
                    </m:r>
                  </m:oMath>
                </a14:m>
                <a:r>
                  <a:rPr lang="ja-JP" altLang="en-US"/>
                  <a:t>の指数移動平均</a:t>
                </a:r>
                <a:br>
                  <a:rPr lang="en-US" altLang="ja-JP" dirty="0"/>
                </a:br>
                <a:r>
                  <a:rPr lang="ja-JP" altLang="en-US"/>
                  <a:t>フィルタにかける（</a:t>
                </a:r>
                <a14:m>
                  <m:oMath xmlns:m="http://schemas.openxmlformats.org/officeDocument/2006/math">
                    <m:r>
                      <a:rPr lang="en-US" altLang="ja-JP" b="0" i="0" smtClean="0">
                        <a:latin typeface="Cambria Math" panose="02040503050406030204" pitchFamily="18" charset="0"/>
                      </a:rPr>
                      <m:t>=</m:t>
                    </m:r>
                    <m:sSubSup>
                      <m:sSubSupPr>
                        <m:ctrlPr>
                          <a:rPr lang="en-US" altLang="ja-JP" i="1" smtClean="0">
                            <a:latin typeface="Cambria Math" panose="02040503050406030204" pitchFamily="18" charset="0"/>
                          </a:rPr>
                        </m:ctrlPr>
                      </m:sSubSupPr>
                      <m:e>
                        <m:r>
                          <a:rPr lang="en-US" altLang="ja-JP" b="0" i="1" smtClean="0">
                            <a:latin typeface="Cambria Math" panose="02040503050406030204" pitchFamily="18" charset="0"/>
                          </a:rPr>
                          <m:t>𝐷</m:t>
                        </m:r>
                      </m:e>
                      <m:sub>
                        <m:r>
                          <a:rPr lang="en-US" altLang="ja-JP" b="0" i="1" smtClean="0">
                            <a:latin typeface="Cambria Math" panose="02040503050406030204" pitchFamily="18" charset="0"/>
                          </a:rPr>
                          <m:t>𝑖</m:t>
                        </m:r>
                      </m:sub>
                      <m:sup>
                        <m:r>
                          <a:rPr lang="en-US" altLang="ja-JP" b="0" i="1" smtClean="0">
                            <a:latin typeface="Cambria Math" panose="02040503050406030204" pitchFamily="18" charset="0"/>
                          </a:rPr>
                          <m:t>𝑡</m:t>
                        </m:r>
                      </m:sup>
                    </m:sSubSup>
                    <m:r>
                      <a:rPr lang="ja-JP" altLang="en-US" b="0" i="0" smtClean="0">
                        <a:latin typeface="Cambria Math" panose="02040503050406030204" pitchFamily="18" charset="0"/>
                      </a:rPr>
                      <m:t> </m:t>
                    </m:r>
                    <m:r>
                      <a:rPr lang="ja-JP" altLang="en-US" i="0">
                        <a:latin typeface="Cambria Math" panose="02040503050406030204" pitchFamily="18" charset="0"/>
                      </a:rPr>
                      <m:t>（</m:t>
                    </m:r>
                    <m:r>
                      <a:rPr lang="en-US" altLang="ja-JP" b="0" i="1" smtClean="0">
                        <a:latin typeface="Cambria Math" panose="02040503050406030204" pitchFamily="18" charset="0"/>
                      </a:rPr>
                      <m:t>𝑖</m:t>
                    </m:r>
                    <m:r>
                      <a:rPr lang="en-US" altLang="ja-JP" b="0" i="1" smtClean="0">
                        <a:latin typeface="Cambria Math" panose="02040503050406030204" pitchFamily="18" charset="0"/>
                      </a:rPr>
                      <m:t>=0,1,…9</m:t>
                    </m:r>
                    <m:r>
                      <a:rPr lang="ja-JP" altLang="en-US" i="0">
                        <a:latin typeface="Cambria Math" panose="02040503050406030204" pitchFamily="18" charset="0"/>
                      </a:rPr>
                      <m:t>）</m:t>
                    </m:r>
                  </m:oMath>
                </a14:m>
                <a:r>
                  <a:rPr lang="ja-JP" altLang="en-US"/>
                  <a:t>）</a:t>
                </a:r>
                <a:endParaRPr lang="en-US" altLang="ja-JP" dirty="0"/>
              </a:p>
              <a:p>
                <a:pPr marL="914400" lvl="1" indent="-457200">
                  <a:buFont typeface="+mj-lt"/>
                  <a:buAutoNum type="arabicPeriod"/>
                </a:pPr>
                <a14:m>
                  <m:oMath xmlns:m="http://schemas.openxmlformats.org/officeDocument/2006/math">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𝑦</m:t>
                        </m:r>
                      </m:sub>
                      <m:sup>
                        <m:r>
                          <a:rPr lang="en-US" altLang="ja-JP" i="1">
                            <a:latin typeface="Cambria Math" panose="02040503050406030204" pitchFamily="18" charset="0"/>
                          </a:rPr>
                          <m:t>𝑡</m:t>
                        </m:r>
                      </m:sup>
                    </m:sSubSup>
                  </m:oMath>
                </a14:m>
                <a:r>
                  <a:rPr lang="ja-JP" altLang="en-US"/>
                  <a:t>を</a:t>
                </a:r>
                <a14:m>
                  <m:oMath xmlns:m="http://schemas.openxmlformats.org/officeDocument/2006/math">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𝐷</m:t>
                        </m:r>
                      </m:e>
                      <m:sub>
                        <m:r>
                          <a:rPr lang="en-US" altLang="ja-JP" i="1">
                            <a:latin typeface="Cambria Math" panose="02040503050406030204" pitchFamily="18" charset="0"/>
                          </a:rPr>
                          <m:t>𝑖</m:t>
                        </m:r>
                      </m:sub>
                      <m:sup>
                        <m:r>
                          <a:rPr lang="en-US" altLang="ja-JP" i="1">
                            <a:latin typeface="Cambria Math" panose="02040503050406030204" pitchFamily="18" charset="0"/>
                          </a:rPr>
                          <m:t>𝑡</m:t>
                        </m:r>
                      </m:sup>
                    </m:sSubSup>
                  </m:oMath>
                </a14:m>
                <a:r>
                  <a:rPr lang="ja-JP" altLang="en-US"/>
                  <a:t>の最小値とする</a:t>
                </a:r>
                <a:endParaRPr lang="en-US" altLang="ja-JP" dirty="0"/>
              </a:p>
              <a:p>
                <a:pPr marL="914400" lvl="1" indent="-457200">
                  <a:buFont typeface="+mj-lt"/>
                  <a:buAutoNum type="arabicPeriod"/>
                </a:pPr>
                <a:endParaRPr lang="en-US" altLang="ja-JP" dirty="0"/>
              </a:p>
              <a:p>
                <a:pPr marL="914400" lvl="1" indent="-457200">
                  <a:buFont typeface="+mj-lt"/>
                  <a:buAutoNum type="arabicPeriod"/>
                </a:pPr>
                <a14:m>
                  <m:oMath xmlns:m="http://schemas.openxmlformats.org/officeDocument/2006/math">
                    <m:r>
                      <a:rPr lang="en-US" altLang="ja-JP" i="1">
                        <a:latin typeface="Cambria Math" panose="02040503050406030204" pitchFamily="18" charset="0"/>
                      </a:rPr>
                      <m:t>𝑖</m:t>
                    </m:r>
                  </m:oMath>
                </a14:m>
                <a:r>
                  <a:rPr lang="ja-JP" altLang="en-US"/>
                  <a:t>番目の距離センサの位置（</a:t>
                </a:r>
                <a:r>
                  <a:rPr lang="en-US" altLang="ja-JP" dirty="0"/>
                  <a:t> </a:t>
                </a:r>
                <a14:m>
                  <m:oMath xmlns:m="http://schemas.openxmlformats.org/officeDocument/2006/math">
                    <m:r>
                      <a:rPr lang="en-US" altLang="ja-JP" i="1">
                        <a:latin typeface="Cambria Math" panose="02040503050406030204" pitchFamily="18" charset="0"/>
                      </a:rPr>
                      <m:t>𝑖</m:t>
                    </m:r>
                    <m:r>
                      <a:rPr lang="en-US" altLang="ja-JP" i="1">
                        <a:latin typeface="Cambria Math" panose="02040503050406030204" pitchFamily="18" charset="0"/>
                      </a:rPr>
                      <m:t> </m:t>
                    </m:r>
                  </m:oMath>
                </a14:m>
                <a:r>
                  <a:rPr lang="ja-JP" altLang="en-US"/>
                  <a:t>）に対し重み</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𝑤</m:t>
                        </m:r>
                      </m:e>
                      <m:sub>
                        <m:r>
                          <a:rPr lang="en-US" altLang="ja-JP" b="0" i="1" smtClean="0">
                            <a:latin typeface="Cambria Math" panose="02040503050406030204" pitchFamily="18" charset="0"/>
                          </a:rPr>
                          <m:t>𝑖</m:t>
                        </m:r>
                      </m:sub>
                    </m:sSub>
                  </m:oMath>
                </a14:m>
                <a:r>
                  <a:rPr lang="ja-JP" altLang="en-US" dirty="0"/>
                  <a:t>を</a:t>
                </a:r>
                <a:br>
                  <a:rPr lang="en-US" altLang="ja-JP" dirty="0"/>
                </a:br>
                <a:r>
                  <a:rPr lang="ja-JP" altLang="en-US"/>
                  <a:t>つけ、</a:t>
                </a:r>
                <a:r>
                  <a:rPr lang="en-US" altLang="ja-JP" dirty="0"/>
                  <a:t> </a:t>
                </a:r>
                <a14:m>
                  <m:oMath xmlns:m="http://schemas.openxmlformats.org/officeDocument/2006/math">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𝑥</m:t>
                        </m:r>
                      </m:sub>
                      <m:sup>
                        <m:r>
                          <a:rPr lang="en-US" altLang="ja-JP" i="1">
                            <a:latin typeface="Cambria Math" panose="02040503050406030204" pitchFamily="18" charset="0"/>
                          </a:rPr>
                          <m:t>𝑡</m:t>
                        </m:r>
                      </m:sup>
                    </m:sSubSup>
                  </m:oMath>
                </a14:m>
                <a:r>
                  <a:rPr lang="ja-JP" altLang="en-US" dirty="0"/>
                  <a:t>を</a:t>
                </a:r>
                <a:r>
                  <a:rPr lang="ja-JP" altLang="en-US"/>
                  <a:t>計算する</a:t>
                </a:r>
                <a:endParaRPr lang="en-US" altLang="ja-JP" dirty="0"/>
              </a:p>
              <a:p>
                <a:pPr marL="914400" lvl="1" indent="-457200">
                  <a:buFont typeface="+mj-lt"/>
                  <a:buAutoNum type="arabicPeriod"/>
                </a:pPr>
                <a:endParaRPr lang="en-US" altLang="ja-JP" dirty="0"/>
              </a:p>
              <a:p>
                <a:pPr marL="914400" lvl="1" indent="-457200">
                  <a:buFont typeface="+mj-lt"/>
                  <a:buAutoNum type="arabicPeriod"/>
                </a:pPr>
                <a:endParaRPr lang="en-US" altLang="ja-JP" dirty="0"/>
              </a:p>
              <a:p>
                <a:pPr marL="914400" lvl="1" indent="-457200">
                  <a:buFont typeface="+mj-lt"/>
                  <a:buAutoNum type="arabicPeriod"/>
                </a:pPr>
                <a:r>
                  <a:rPr lang="ja-JP" altLang="en-US"/>
                  <a:t>得られた</a:t>
                </a:r>
                <a14:m>
                  <m:oMath xmlns:m="http://schemas.openxmlformats.org/officeDocument/2006/math">
                    <m:r>
                      <a:rPr lang="ja-JP" altLang="en-US" i="1">
                        <a:latin typeface="Cambria Math" panose="02040503050406030204" pitchFamily="18" charset="0"/>
                      </a:rPr>
                      <m:t>（</m:t>
                    </m:r>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𝑥</m:t>
                        </m:r>
                      </m:sub>
                      <m:sup>
                        <m:r>
                          <a:rPr lang="en-US" altLang="ja-JP" i="1">
                            <a:latin typeface="Cambria Math" panose="02040503050406030204" pitchFamily="18" charset="0"/>
                          </a:rPr>
                          <m:t>𝑡</m:t>
                        </m:r>
                      </m:sup>
                    </m:sSubSup>
                    <m:r>
                      <a:rPr lang="en-US" altLang="ja-JP" i="1">
                        <a:latin typeface="Cambria Math" panose="02040503050406030204" pitchFamily="18" charset="0"/>
                      </a:rPr>
                      <m:t>,  </m:t>
                    </m:r>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𝑦</m:t>
                        </m:r>
                      </m:sub>
                      <m:sup>
                        <m:r>
                          <a:rPr lang="en-US" altLang="ja-JP" i="1">
                            <a:latin typeface="Cambria Math" panose="02040503050406030204" pitchFamily="18" charset="0"/>
                          </a:rPr>
                          <m:t>𝑡</m:t>
                        </m:r>
                      </m:sup>
                    </m:sSubSup>
                    <m:r>
                      <a:rPr lang="ja-JP" altLang="en-US" i="1">
                        <a:latin typeface="Cambria Math" panose="02040503050406030204" pitchFamily="18" charset="0"/>
                      </a:rPr>
                      <m:t>）</m:t>
                    </m:r>
                  </m:oMath>
                </a14:m>
                <a:r>
                  <a:rPr lang="ja-JP" altLang="en-US" dirty="0"/>
                  <a:t>を</a:t>
                </a:r>
                <a14:m>
                  <m:oMath xmlns:m="http://schemas.openxmlformats.org/officeDocument/2006/math">
                    <m:r>
                      <m:rPr>
                        <m:sty m:val="p"/>
                      </m:rPr>
                      <a:rPr lang="ja-JP" altLang="en-US">
                        <a:latin typeface="Cambria Math" panose="02040503050406030204" pitchFamily="18" charset="0"/>
                      </a:rPr>
                      <m:t>α</m:t>
                    </m:r>
                    <m:r>
                      <a:rPr lang="en-US" altLang="ja-JP">
                        <a:latin typeface="Cambria Math" panose="02040503050406030204" pitchFamily="18" charset="0"/>
                      </a:rPr>
                      <m:t>=0.</m:t>
                    </m:r>
                    <m:r>
                      <a:rPr lang="en-US" altLang="ja-JP" b="0" i="0" smtClean="0">
                        <a:latin typeface="Cambria Math" panose="02040503050406030204" pitchFamily="18" charset="0"/>
                      </a:rPr>
                      <m:t>65</m:t>
                    </m:r>
                  </m:oMath>
                </a14:m>
                <a:r>
                  <a:rPr lang="ja-JP" altLang="en-US"/>
                  <a:t>の指数移動平均</a:t>
                </a:r>
                <a:br>
                  <a:rPr lang="en-US" altLang="ja-JP" dirty="0"/>
                </a:br>
                <a:r>
                  <a:rPr lang="ja-JP" altLang="en-US"/>
                  <a:t>フィルタにかける</a:t>
                </a:r>
                <a:endParaRPr lang="en-US" altLang="ja-JP" dirty="0"/>
              </a:p>
              <a:p>
                <a:pPr marL="457200" lvl="1" indent="0">
                  <a:buNone/>
                </a:pPr>
                <a:endParaRPr lang="en-US" altLang="ja-JP" dirty="0"/>
              </a:p>
            </p:txBody>
          </p:sp>
        </mc:Choice>
        <mc:Fallback xmlns="">
          <p:sp>
            <p:nvSpPr>
              <p:cNvPr id="3" name="コンテンツ プレースホルダー 2">
                <a:extLst>
                  <a:ext uri="{FF2B5EF4-FFF2-40B4-BE49-F238E27FC236}">
                    <a16:creationId xmlns:a16="http://schemas.microsoft.com/office/drawing/2014/main" id="{0FCF824C-DEA3-3D47-B6BC-75E90F2275AD}"/>
                  </a:ext>
                </a:extLst>
              </p:cNvPr>
              <p:cNvSpPr>
                <a:spLocks noGrp="1" noRot="1" noChangeAspect="1" noMove="1" noResize="1" noEditPoints="1" noAdjustHandles="1" noChangeArrowheads="1" noChangeShapeType="1" noTextEdit="1"/>
              </p:cNvSpPr>
              <p:nvPr>
                <p:ph idx="1"/>
              </p:nvPr>
            </p:nvSpPr>
            <p:spPr>
              <a:xfrm>
                <a:off x="549887" y="1142580"/>
                <a:ext cx="8021632" cy="5410620"/>
              </a:xfrm>
              <a:blipFill>
                <a:blip r:embed="rId3"/>
                <a:stretch>
                  <a:fillRect l="-1580" t="-1171"/>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38</a:t>
            </a:fld>
            <a:endParaRPr lang="en-US" dirty="0"/>
          </a:p>
        </p:txBody>
      </p:sp>
      <p:pic>
        <p:nvPicPr>
          <p:cNvPr id="6" name="図 5">
            <a:extLst>
              <a:ext uri="{FF2B5EF4-FFF2-40B4-BE49-F238E27FC236}">
                <a16:creationId xmlns:a16="http://schemas.microsoft.com/office/drawing/2014/main" id="{29699B23-D48E-4040-B00B-73CF2CD7985F}"/>
              </a:ext>
            </a:extLst>
          </p:cNvPr>
          <p:cNvPicPr>
            <a:picLocks noChangeAspect="1"/>
          </p:cNvPicPr>
          <p:nvPr/>
        </p:nvPicPr>
        <p:blipFill>
          <a:blip r:embed="rId4"/>
          <a:stretch>
            <a:fillRect/>
          </a:stretch>
        </p:blipFill>
        <p:spPr>
          <a:xfrm>
            <a:off x="3673475" y="3207390"/>
            <a:ext cx="1797050" cy="443219"/>
          </a:xfrm>
          <a:prstGeom prst="rect">
            <a:avLst/>
          </a:prstGeom>
        </p:spPr>
      </p:pic>
      <p:pic>
        <p:nvPicPr>
          <p:cNvPr id="7" name="図 6">
            <a:extLst>
              <a:ext uri="{FF2B5EF4-FFF2-40B4-BE49-F238E27FC236}">
                <a16:creationId xmlns:a16="http://schemas.microsoft.com/office/drawing/2014/main" id="{0693F29B-9E45-4D4C-9318-CA1FC2D40312}"/>
              </a:ext>
            </a:extLst>
          </p:cNvPr>
          <p:cNvPicPr>
            <a:picLocks noChangeAspect="1"/>
          </p:cNvPicPr>
          <p:nvPr/>
        </p:nvPicPr>
        <p:blipFill>
          <a:blip r:embed="rId5"/>
          <a:stretch>
            <a:fillRect/>
          </a:stretch>
        </p:blipFill>
        <p:spPr>
          <a:xfrm>
            <a:off x="2351427" y="4584930"/>
            <a:ext cx="2209276" cy="700502"/>
          </a:xfrm>
          <a:prstGeom prst="rect">
            <a:avLst/>
          </a:prstGeom>
        </p:spPr>
      </p:pic>
      <p:pic>
        <p:nvPicPr>
          <p:cNvPr id="8" name="図 7">
            <a:extLst>
              <a:ext uri="{FF2B5EF4-FFF2-40B4-BE49-F238E27FC236}">
                <a16:creationId xmlns:a16="http://schemas.microsoft.com/office/drawing/2014/main" id="{797793C1-96C3-A04A-AE90-618F6C9C3069}"/>
              </a:ext>
            </a:extLst>
          </p:cNvPr>
          <p:cNvPicPr>
            <a:picLocks noChangeAspect="1"/>
          </p:cNvPicPr>
          <p:nvPr/>
        </p:nvPicPr>
        <p:blipFill>
          <a:blip r:embed="rId6"/>
          <a:stretch>
            <a:fillRect/>
          </a:stretch>
        </p:blipFill>
        <p:spPr>
          <a:xfrm>
            <a:off x="5000052" y="4584930"/>
            <a:ext cx="1650073" cy="700503"/>
          </a:xfrm>
          <a:prstGeom prst="rect">
            <a:avLst/>
          </a:prstGeom>
        </p:spPr>
      </p:pic>
    </p:spTree>
    <p:extLst>
      <p:ext uri="{BB962C8B-B14F-4D97-AF65-F5344CB8AC3E}">
        <p14:creationId xmlns:p14="http://schemas.microsoft.com/office/powerpoint/2010/main" val="42260881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EB81EB-6955-C04B-BE6A-934003CAB59E}"/>
              </a:ext>
            </a:extLst>
          </p:cNvPr>
          <p:cNvSpPr>
            <a:spLocks noGrp="1"/>
          </p:cNvSpPr>
          <p:nvPr>
            <p:ph type="title"/>
          </p:nvPr>
        </p:nvSpPr>
        <p:spPr>
          <a:xfrm>
            <a:off x="549887" y="51873"/>
            <a:ext cx="7053464" cy="989621"/>
          </a:xfrm>
        </p:spPr>
        <p:txBody>
          <a:bodyPr/>
          <a:lstStyle/>
          <a:p>
            <a:r>
              <a:rPr kumimoji="1" lang="ja-JP" altLang="en-US"/>
              <a:t>目的・アプローチ</a:t>
            </a:r>
          </a:p>
        </p:txBody>
      </p:sp>
      <p:sp>
        <p:nvSpPr>
          <p:cNvPr id="3" name="コンテンツ プレースホルダー 2">
            <a:extLst>
              <a:ext uri="{FF2B5EF4-FFF2-40B4-BE49-F238E27FC236}">
                <a16:creationId xmlns:a16="http://schemas.microsoft.com/office/drawing/2014/main" id="{62750D7D-AF2C-FA45-B3E6-6DB7C74BFA36}"/>
              </a:ext>
            </a:extLst>
          </p:cNvPr>
          <p:cNvSpPr>
            <a:spLocks noGrp="1"/>
          </p:cNvSpPr>
          <p:nvPr>
            <p:ph idx="1"/>
          </p:nvPr>
        </p:nvSpPr>
        <p:spPr/>
        <p:txBody>
          <a:bodyPr/>
          <a:lstStyle/>
          <a:p>
            <a:r>
              <a:rPr lang="ja-JP" altLang="en-US">
                <a:solidFill>
                  <a:schemeClr val="tx1">
                    <a:lumMod val="65000"/>
                    <a:lumOff val="35000"/>
                  </a:schemeClr>
                </a:solidFill>
              </a:rPr>
              <a:t>特別な装置を取り付けることなく足を用いた</a:t>
            </a:r>
            <a:br>
              <a:rPr lang="en-US" altLang="ja-JP" dirty="0">
                <a:solidFill>
                  <a:schemeClr val="tx1">
                    <a:lumMod val="65000"/>
                    <a:lumOff val="35000"/>
                  </a:schemeClr>
                </a:solidFill>
              </a:rPr>
            </a:br>
            <a:r>
              <a:rPr lang="ja-JP" altLang="en-US">
                <a:solidFill>
                  <a:schemeClr val="tx1">
                    <a:lumMod val="65000"/>
                    <a:lumOff val="35000"/>
                  </a:schemeClr>
                </a:solidFill>
              </a:rPr>
              <a:t>こんぴゅーたのそうｓ</a:t>
            </a:r>
            <a:endParaRPr lang="en-US" altLang="ja-JP" dirty="0">
              <a:solidFill>
                <a:schemeClr val="tx1">
                  <a:lumMod val="65000"/>
                  <a:lumOff val="35000"/>
                </a:schemeClr>
              </a:solidFill>
            </a:endParaRPr>
          </a:p>
          <a:p>
            <a:endParaRPr lang="en-US" altLang="ja-JP" dirty="0"/>
          </a:p>
          <a:p>
            <a:pPr lvl="1"/>
            <a:endParaRPr lang="en-US" altLang="ja-JP" dirty="0"/>
          </a:p>
        </p:txBody>
      </p:sp>
      <p:sp>
        <p:nvSpPr>
          <p:cNvPr id="4" name="スライド番号プレースホルダー 3">
            <a:extLst>
              <a:ext uri="{FF2B5EF4-FFF2-40B4-BE49-F238E27FC236}">
                <a16:creationId xmlns:a16="http://schemas.microsoft.com/office/drawing/2014/main" id="{4FAC3770-DF56-3E4E-8229-D40072EE43AE}"/>
              </a:ext>
            </a:extLst>
          </p:cNvPr>
          <p:cNvSpPr>
            <a:spLocks noGrp="1"/>
          </p:cNvSpPr>
          <p:nvPr>
            <p:ph type="sldNum" sz="quarter" idx="12"/>
          </p:nvPr>
        </p:nvSpPr>
        <p:spPr/>
        <p:txBody>
          <a:bodyPr/>
          <a:lstStyle/>
          <a:p>
            <a:fld id="{6D22F896-40B5-4ADD-8801-0D06FADFA095}" type="slidenum">
              <a:rPr lang="en-US" smtClean="0"/>
              <a:pPr/>
              <a:t>39</a:t>
            </a:fld>
            <a:endParaRPr lang="en-US" dirty="0"/>
          </a:p>
        </p:txBody>
      </p:sp>
      <p:sp>
        <p:nvSpPr>
          <p:cNvPr id="5" name="テキスト ボックス 4">
            <a:extLst>
              <a:ext uri="{FF2B5EF4-FFF2-40B4-BE49-F238E27FC236}">
                <a16:creationId xmlns:a16="http://schemas.microsoft.com/office/drawing/2014/main" id="{A3B152FC-A30C-4C4C-A3F5-5E2E83069C23}"/>
              </a:ext>
            </a:extLst>
          </p:cNvPr>
          <p:cNvSpPr txBox="1"/>
          <p:nvPr/>
        </p:nvSpPr>
        <p:spPr>
          <a:xfrm>
            <a:off x="817645" y="2581515"/>
            <a:ext cx="7168896" cy="919401"/>
          </a:xfrm>
          <a:prstGeom prst="roundRect">
            <a:avLst/>
          </a:prstGeom>
          <a:solidFill>
            <a:schemeClr val="accent3">
              <a:lumMod val="20000"/>
              <a:lumOff val="80000"/>
            </a:schemeClr>
          </a:solidFill>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b="1">
                <a:latin typeface="Hiragino Kaku Gothic ProN W6" panose="020B0300000000000000" pitchFamily="34" charset="-128"/>
                <a:ea typeface="Hiragino Kaku Gothic ProN W6" panose="020B0300000000000000" pitchFamily="34" charset="-128"/>
              </a:rPr>
              <a:t>机の裏に距離センサを設置し、</a:t>
            </a:r>
            <a:endParaRPr kumimoji="1" lang="en-US" altLang="ja-JP" sz="2400" b="1" dirty="0">
              <a:latin typeface="Hiragino Kaku Gothic ProN W6" panose="020B0300000000000000" pitchFamily="34" charset="-128"/>
              <a:ea typeface="Hiragino Kaku Gothic ProN W6" panose="020B0300000000000000" pitchFamily="34" charset="-128"/>
            </a:endParaRPr>
          </a:p>
          <a:p>
            <a:r>
              <a:rPr kumimoji="1" lang="ja-JP" altLang="en-US" sz="2400" b="1">
                <a:latin typeface="Hiragino Kaku Gothic ProN W6" panose="020B0300000000000000" pitchFamily="34" charset="-128"/>
                <a:ea typeface="Hiragino Kaku Gothic ProN W6" panose="020B0300000000000000" pitchFamily="34" charset="-128"/>
              </a:rPr>
              <a:t>膝の位置を認識し、コンピュータの操作を行う</a:t>
            </a:r>
          </a:p>
        </p:txBody>
      </p:sp>
      <p:sp>
        <p:nvSpPr>
          <p:cNvPr id="6" name="コンテンツ プレースホルダー 2">
            <a:extLst>
              <a:ext uri="{FF2B5EF4-FFF2-40B4-BE49-F238E27FC236}">
                <a16:creationId xmlns:a16="http://schemas.microsoft.com/office/drawing/2014/main" id="{C1B346AF-7991-2E42-883A-84525102C250}"/>
              </a:ext>
            </a:extLst>
          </p:cNvPr>
          <p:cNvSpPr txBox="1">
            <a:spLocks/>
          </p:cNvSpPr>
          <p:nvPr/>
        </p:nvSpPr>
        <p:spPr>
          <a:xfrm>
            <a:off x="549887" y="3913916"/>
            <a:ext cx="8021632" cy="20845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a:t>膝を使うことの利点</a:t>
            </a:r>
            <a:endParaRPr lang="en-US" altLang="ja-JP" dirty="0"/>
          </a:p>
          <a:p>
            <a:pPr lvl="1"/>
            <a:r>
              <a:rPr lang="ja-JP" altLang="en-US"/>
              <a:t>足先に比べて自由な操作ができる可能性がある</a:t>
            </a:r>
            <a:endParaRPr lang="en-US" altLang="ja-JP" dirty="0"/>
          </a:p>
          <a:p>
            <a:pPr lvl="1"/>
            <a:r>
              <a:rPr lang="ja-JP" altLang="en-US"/>
              <a:t>膝と足先の操作を組み合わせることで、</a:t>
            </a:r>
            <a:br>
              <a:rPr lang="en-US" altLang="ja-JP" dirty="0"/>
            </a:br>
            <a:r>
              <a:rPr lang="ja-JP" altLang="en-US"/>
              <a:t>更なるインタラクションの拡張ができる</a:t>
            </a:r>
            <a:endParaRPr lang="en-US" altLang="ja-JP" dirty="0"/>
          </a:p>
          <a:p>
            <a:pPr lvl="1"/>
            <a:endParaRPr lang="en-US" altLang="ja-JP" dirty="0">
              <a:solidFill>
                <a:schemeClr val="tx1">
                  <a:lumMod val="65000"/>
                  <a:lumOff val="35000"/>
                </a:schemeClr>
              </a:solidFill>
            </a:endParaRPr>
          </a:p>
          <a:p>
            <a:pPr lvl="1"/>
            <a:endParaRPr lang="en-US" altLang="ja-JP" dirty="0">
              <a:solidFill>
                <a:schemeClr val="tx1">
                  <a:lumMod val="65000"/>
                  <a:lumOff val="35000"/>
                </a:schemeClr>
              </a:solidFill>
            </a:endParaRPr>
          </a:p>
          <a:p>
            <a:endParaRPr lang="en-US" altLang="ja-JP" dirty="0"/>
          </a:p>
          <a:p>
            <a:pPr lvl="1"/>
            <a:endParaRPr lang="en-US" altLang="ja-JP" dirty="0"/>
          </a:p>
        </p:txBody>
      </p:sp>
    </p:spTree>
    <p:extLst>
      <p:ext uri="{BB962C8B-B14F-4D97-AF65-F5344CB8AC3E}">
        <p14:creationId xmlns:p14="http://schemas.microsoft.com/office/powerpoint/2010/main" val="1710101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67716-7110-914D-9F5A-A92DE7FE623B}"/>
              </a:ext>
            </a:extLst>
          </p:cNvPr>
          <p:cNvSpPr>
            <a:spLocks noGrp="1"/>
          </p:cNvSpPr>
          <p:nvPr>
            <p:ph type="title"/>
          </p:nvPr>
        </p:nvSpPr>
        <p:spPr>
          <a:xfrm>
            <a:off x="549885" y="44893"/>
            <a:ext cx="7436655" cy="989621"/>
          </a:xfrm>
        </p:spPr>
        <p:txBody>
          <a:bodyPr>
            <a:normAutofit fontScale="90000"/>
          </a:bodyPr>
          <a:lstStyle/>
          <a:p>
            <a:r>
              <a:rPr kumimoji="1" lang="ja-JP" altLang="en-US"/>
              <a:t>関連研究</a:t>
            </a:r>
            <a:r>
              <a:rPr kumimoji="1" lang="en-US" altLang="ja-JP" dirty="0"/>
              <a:t>(2/2)</a:t>
            </a:r>
            <a:r>
              <a:rPr kumimoji="1" lang="ja-JP" altLang="en-US"/>
              <a:t>：膝を用いたアプローチ</a:t>
            </a:r>
          </a:p>
        </p:txBody>
      </p:sp>
      <p:sp>
        <p:nvSpPr>
          <p:cNvPr id="3" name="コンテンツ プレースホルダー 2">
            <a:extLst>
              <a:ext uri="{FF2B5EF4-FFF2-40B4-BE49-F238E27FC236}">
                <a16:creationId xmlns:a16="http://schemas.microsoft.com/office/drawing/2014/main" id="{1972C818-B685-774F-AFD5-7A3DF258FA99}"/>
              </a:ext>
            </a:extLst>
          </p:cNvPr>
          <p:cNvSpPr>
            <a:spLocks noGrp="1"/>
          </p:cNvSpPr>
          <p:nvPr>
            <p:ph idx="1"/>
          </p:nvPr>
        </p:nvSpPr>
        <p:spPr>
          <a:xfrm>
            <a:off x="549887" y="1142581"/>
            <a:ext cx="6449935" cy="2123133"/>
          </a:xfrm>
        </p:spPr>
        <p:txBody>
          <a:bodyPr>
            <a:normAutofit lnSpcReduction="10000"/>
          </a:bodyPr>
          <a:lstStyle/>
          <a:p>
            <a:r>
              <a:rPr kumimoji="1" lang="en-US" altLang="ja-JP" dirty="0"/>
              <a:t>English</a:t>
            </a:r>
            <a:r>
              <a:rPr kumimoji="1" lang="ja-JP" altLang="en-US"/>
              <a:t>ら</a:t>
            </a:r>
            <a:r>
              <a:rPr kumimoji="1" lang="en-US" altLang="ja-JP" dirty="0"/>
              <a:t>[3]</a:t>
            </a:r>
          </a:p>
          <a:p>
            <a:pPr lvl="1"/>
            <a:r>
              <a:rPr lang="ja-JP" altLang="en-US"/>
              <a:t>テキスト選択においていくつかの装置やデバイスの操作時間を調査</a:t>
            </a:r>
            <a:endParaRPr lang="en-US" altLang="ja-JP" dirty="0"/>
          </a:p>
          <a:p>
            <a:pPr lvl="1"/>
            <a:r>
              <a:rPr lang="ja-JP" altLang="en-US"/>
              <a:t>装置を使った経験がない参加者間の実験の結果、</a:t>
            </a:r>
            <a:r>
              <a:rPr lang="ja-JP" altLang="en-US">
                <a:solidFill>
                  <a:srgbClr val="FF0000"/>
                </a:solidFill>
              </a:rPr>
              <a:t>膝の操作時間が最も短い</a:t>
            </a:r>
            <a:endParaRPr lang="en-US" altLang="ja-JP" dirty="0">
              <a:solidFill>
                <a:srgbClr val="FF0000"/>
              </a:solidFill>
            </a:endParaRPr>
          </a:p>
        </p:txBody>
      </p:sp>
      <p:sp>
        <p:nvSpPr>
          <p:cNvPr id="4" name="スライド番号プレースホルダー 3">
            <a:extLst>
              <a:ext uri="{FF2B5EF4-FFF2-40B4-BE49-F238E27FC236}">
                <a16:creationId xmlns:a16="http://schemas.microsoft.com/office/drawing/2014/main" id="{F8E12A89-23D9-374C-B415-A43AF362AB86}"/>
              </a:ext>
            </a:extLst>
          </p:cNvPr>
          <p:cNvSpPr>
            <a:spLocks noGrp="1"/>
          </p:cNvSpPr>
          <p:nvPr>
            <p:ph type="sldNum" sz="quarter" idx="12"/>
          </p:nvPr>
        </p:nvSpPr>
        <p:spPr/>
        <p:txBody>
          <a:bodyPr/>
          <a:lstStyle/>
          <a:p>
            <a:fld id="{6D22F896-40B5-4ADD-8801-0D06FADFA095}" type="slidenum">
              <a:rPr lang="en-US" smtClean="0"/>
              <a:pPr/>
              <a:t>4</a:t>
            </a:fld>
            <a:endParaRPr lang="en-US" dirty="0"/>
          </a:p>
        </p:txBody>
      </p:sp>
      <p:pic>
        <p:nvPicPr>
          <p:cNvPr id="5" name="図 4">
            <a:extLst>
              <a:ext uri="{FF2B5EF4-FFF2-40B4-BE49-F238E27FC236}">
                <a16:creationId xmlns:a16="http://schemas.microsoft.com/office/drawing/2014/main" id="{875B9F45-0605-BD46-958F-BFBE5728422A}"/>
              </a:ext>
            </a:extLst>
          </p:cNvPr>
          <p:cNvPicPr>
            <a:picLocks noChangeAspect="1"/>
          </p:cNvPicPr>
          <p:nvPr/>
        </p:nvPicPr>
        <p:blipFill>
          <a:blip r:embed="rId2"/>
          <a:stretch>
            <a:fillRect/>
          </a:stretch>
        </p:blipFill>
        <p:spPr>
          <a:xfrm>
            <a:off x="6999822" y="1295719"/>
            <a:ext cx="1973437" cy="2213568"/>
          </a:xfrm>
          <a:prstGeom prst="rect">
            <a:avLst/>
          </a:prstGeom>
        </p:spPr>
      </p:pic>
      <p:sp>
        <p:nvSpPr>
          <p:cNvPr id="6" name="テキスト ボックス 5">
            <a:extLst>
              <a:ext uri="{FF2B5EF4-FFF2-40B4-BE49-F238E27FC236}">
                <a16:creationId xmlns:a16="http://schemas.microsoft.com/office/drawing/2014/main" id="{0C1C9CFB-4F08-AF4A-B27A-DE70CB157266}"/>
              </a:ext>
            </a:extLst>
          </p:cNvPr>
          <p:cNvSpPr txBox="1"/>
          <p:nvPr/>
        </p:nvSpPr>
        <p:spPr>
          <a:xfrm>
            <a:off x="806256" y="6104822"/>
            <a:ext cx="7472774" cy="553998"/>
          </a:xfrm>
          <a:prstGeom prst="rect">
            <a:avLst/>
          </a:prstGeom>
          <a:noFill/>
        </p:spPr>
        <p:txBody>
          <a:bodyPr wrap="square" rtlCol="0">
            <a:spAutoFit/>
          </a:bodyPr>
          <a:lstStyle/>
          <a:p>
            <a:r>
              <a:rPr lang="en" altLang="ja-JP" sz="1000" dirty="0"/>
              <a:t>[3]W. K. English, D. C. Engelbart, and M. L. Berman. Display-selection techniques for text manipulation. IEEE Transactions on Human Factors in Electronics, Vol. HFE-8, No. 1, pp. 5–15, 1967.</a:t>
            </a:r>
          </a:p>
          <a:p>
            <a:endParaRPr kumimoji="1" lang="ja-JP" altLang="en-US" sz="1000"/>
          </a:p>
        </p:txBody>
      </p:sp>
      <p:sp>
        <p:nvSpPr>
          <p:cNvPr id="7" name="テキスト ボックス 6">
            <a:extLst>
              <a:ext uri="{FF2B5EF4-FFF2-40B4-BE49-F238E27FC236}">
                <a16:creationId xmlns:a16="http://schemas.microsoft.com/office/drawing/2014/main" id="{7DC86BA0-F482-604F-BDE2-D48BC0FB93BC}"/>
              </a:ext>
            </a:extLst>
          </p:cNvPr>
          <p:cNvSpPr txBox="1"/>
          <p:nvPr/>
        </p:nvSpPr>
        <p:spPr>
          <a:xfrm>
            <a:off x="835613" y="4324394"/>
            <a:ext cx="7472774" cy="1331134"/>
          </a:xfrm>
          <a:prstGeom prst="rect">
            <a:avLst/>
          </a:prstGeom>
          <a:solidFill>
            <a:srgbClr val="FFC000"/>
          </a:solidFill>
          <a:ln w="28575">
            <a:solidFill>
              <a:srgbClr val="0070C0"/>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nSpc>
                <a:spcPct val="150000"/>
              </a:lnSpc>
            </a:pPr>
            <a:r>
              <a:rPr kumimoji="1" lang="ja-JP" altLang="en-US" sz="2800">
                <a:solidFill>
                  <a:schemeClr val="tx1">
                    <a:lumMod val="65000"/>
                    <a:lumOff val="35000"/>
                  </a:schemeClr>
                </a:solidFill>
              </a:rPr>
              <a:t>テキスト選択における調査であり、マウスカーソルへの適用はされていない</a:t>
            </a:r>
            <a:endParaRPr kumimoji="1" lang="en-US" altLang="ja-JP" sz="2800" dirty="0">
              <a:solidFill>
                <a:schemeClr val="tx1">
                  <a:lumMod val="65000"/>
                  <a:lumOff val="35000"/>
                </a:schemeClr>
              </a:solidFill>
            </a:endParaRPr>
          </a:p>
        </p:txBody>
      </p:sp>
      <p:sp>
        <p:nvSpPr>
          <p:cNvPr id="8" name="テキスト ボックス 7">
            <a:extLst>
              <a:ext uri="{FF2B5EF4-FFF2-40B4-BE49-F238E27FC236}">
                <a16:creationId xmlns:a16="http://schemas.microsoft.com/office/drawing/2014/main" id="{5FC481D1-F025-1B40-9933-AAF93EED8EC5}"/>
              </a:ext>
            </a:extLst>
          </p:cNvPr>
          <p:cNvSpPr txBox="1"/>
          <p:nvPr/>
        </p:nvSpPr>
        <p:spPr>
          <a:xfrm>
            <a:off x="739748" y="3725075"/>
            <a:ext cx="7664504" cy="461665"/>
          </a:xfrm>
          <a:prstGeom prst="rect">
            <a:avLst/>
          </a:prstGeom>
          <a:noFill/>
        </p:spPr>
        <p:txBody>
          <a:bodyPr wrap="square" rtlCol="0">
            <a:spAutoFit/>
          </a:bodyPr>
          <a:lstStyle/>
          <a:p>
            <a:r>
              <a:rPr kumimoji="1" lang="ja-JP" altLang="en-US" sz="2400">
                <a:solidFill>
                  <a:srgbClr val="FF0000"/>
                </a:solidFill>
                <a:latin typeface="Hiragino Kaku Gothic ProN W3" panose="020B0300000000000000" pitchFamily="34" charset="-128"/>
                <a:ea typeface="Hiragino Kaku Gothic ProN W3" panose="020B0300000000000000" pitchFamily="34" charset="-128"/>
              </a:rPr>
              <a:t>足よりも膝を用いることで、操作性が向上する可能性</a:t>
            </a:r>
          </a:p>
        </p:txBody>
      </p:sp>
    </p:spTree>
    <p:extLst>
      <p:ext uri="{BB962C8B-B14F-4D97-AF65-F5344CB8AC3E}">
        <p14:creationId xmlns:p14="http://schemas.microsoft.com/office/powerpoint/2010/main" val="353768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EB81EB-6955-C04B-BE6A-934003CAB59E}"/>
              </a:ext>
            </a:extLst>
          </p:cNvPr>
          <p:cNvSpPr>
            <a:spLocks noGrp="1"/>
          </p:cNvSpPr>
          <p:nvPr>
            <p:ph type="title"/>
          </p:nvPr>
        </p:nvSpPr>
        <p:spPr>
          <a:xfrm>
            <a:off x="549887" y="51873"/>
            <a:ext cx="7053464" cy="989621"/>
          </a:xfrm>
        </p:spPr>
        <p:txBody>
          <a:bodyPr/>
          <a:lstStyle/>
          <a:p>
            <a:r>
              <a:rPr kumimoji="1" lang="ja-JP" altLang="en-US"/>
              <a:t>目的・アプローチ</a:t>
            </a:r>
          </a:p>
        </p:txBody>
      </p:sp>
      <p:sp>
        <p:nvSpPr>
          <p:cNvPr id="3" name="コンテンツ プレースホルダー 2">
            <a:extLst>
              <a:ext uri="{FF2B5EF4-FFF2-40B4-BE49-F238E27FC236}">
                <a16:creationId xmlns:a16="http://schemas.microsoft.com/office/drawing/2014/main" id="{62750D7D-AF2C-FA45-B3E6-6DB7C74BFA36}"/>
              </a:ext>
            </a:extLst>
          </p:cNvPr>
          <p:cNvSpPr>
            <a:spLocks noGrp="1"/>
          </p:cNvSpPr>
          <p:nvPr>
            <p:ph idx="1"/>
          </p:nvPr>
        </p:nvSpPr>
        <p:spPr>
          <a:xfrm>
            <a:off x="549887" y="2837010"/>
            <a:ext cx="1911959" cy="553054"/>
          </a:xfrm>
        </p:spPr>
        <p:txBody>
          <a:bodyPr>
            <a:normAutofit fontScale="92500"/>
          </a:bodyPr>
          <a:lstStyle/>
          <a:p>
            <a:pPr marL="0" indent="0">
              <a:buNone/>
            </a:pPr>
            <a:r>
              <a:rPr lang="ja-JP" altLang="en-US"/>
              <a:t>アプローチ</a:t>
            </a:r>
            <a:endParaRPr lang="en-US" altLang="ja-JP" dirty="0"/>
          </a:p>
        </p:txBody>
      </p:sp>
      <p:sp>
        <p:nvSpPr>
          <p:cNvPr id="4" name="スライド番号プレースホルダー 3">
            <a:extLst>
              <a:ext uri="{FF2B5EF4-FFF2-40B4-BE49-F238E27FC236}">
                <a16:creationId xmlns:a16="http://schemas.microsoft.com/office/drawing/2014/main" id="{4FAC3770-DF56-3E4E-8229-D40072EE43AE}"/>
              </a:ext>
            </a:extLst>
          </p:cNvPr>
          <p:cNvSpPr>
            <a:spLocks noGrp="1"/>
          </p:cNvSpPr>
          <p:nvPr>
            <p:ph type="sldNum" sz="quarter" idx="12"/>
          </p:nvPr>
        </p:nvSpPr>
        <p:spPr/>
        <p:txBody>
          <a:bodyPr/>
          <a:lstStyle/>
          <a:p>
            <a:fld id="{6D22F896-40B5-4ADD-8801-0D06FADFA095}" type="slidenum">
              <a:rPr lang="en-US" smtClean="0"/>
              <a:pPr/>
              <a:t>5</a:t>
            </a:fld>
            <a:endParaRPr lang="en-US" dirty="0"/>
          </a:p>
        </p:txBody>
      </p:sp>
      <p:sp>
        <p:nvSpPr>
          <p:cNvPr id="5" name="テキスト ボックス 4">
            <a:extLst>
              <a:ext uri="{FF2B5EF4-FFF2-40B4-BE49-F238E27FC236}">
                <a16:creationId xmlns:a16="http://schemas.microsoft.com/office/drawing/2014/main" id="{A3B152FC-A30C-4C4C-A3F5-5E2E83069C23}"/>
              </a:ext>
            </a:extLst>
          </p:cNvPr>
          <p:cNvSpPr txBox="1"/>
          <p:nvPr/>
        </p:nvSpPr>
        <p:spPr>
          <a:xfrm>
            <a:off x="1257883" y="3433486"/>
            <a:ext cx="7380723" cy="510778"/>
          </a:xfrm>
          <a:prstGeom prst="roundRect">
            <a:avLst/>
          </a:prstGeom>
          <a:solidFill>
            <a:schemeClr val="accent3">
              <a:lumMod val="20000"/>
              <a:lumOff val="80000"/>
            </a:schemeClr>
          </a:solidFill>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b="1">
                <a:solidFill>
                  <a:srgbClr val="FF0000"/>
                </a:solidFill>
                <a:latin typeface="Hiragino Kaku Gothic ProN W6" panose="020B0300000000000000" pitchFamily="34" charset="-128"/>
                <a:ea typeface="Hiragino Kaku Gothic ProN W6" panose="020B0300000000000000" pitchFamily="34" charset="-128"/>
              </a:rPr>
              <a:t>机の裏</a:t>
            </a:r>
            <a:r>
              <a:rPr kumimoji="1" lang="ja-JP" altLang="en-US" sz="2400" b="1">
                <a:latin typeface="Hiragino Kaku Gothic ProN W6" panose="020B0300000000000000" pitchFamily="34" charset="-128"/>
                <a:ea typeface="Hiragino Kaku Gothic ProN W6" panose="020B0300000000000000" pitchFamily="34" charset="-128"/>
              </a:rPr>
              <a:t>に距離センサを設置し、膝の位置を認識する</a:t>
            </a:r>
          </a:p>
        </p:txBody>
      </p:sp>
      <p:sp>
        <p:nvSpPr>
          <p:cNvPr id="10" name="コンテンツ プレースホルダー 2">
            <a:extLst>
              <a:ext uri="{FF2B5EF4-FFF2-40B4-BE49-F238E27FC236}">
                <a16:creationId xmlns:a16="http://schemas.microsoft.com/office/drawing/2014/main" id="{C08B7B60-AC10-B143-B786-B49FC847D408}"/>
              </a:ext>
            </a:extLst>
          </p:cNvPr>
          <p:cNvSpPr txBox="1">
            <a:spLocks/>
          </p:cNvSpPr>
          <p:nvPr/>
        </p:nvSpPr>
        <p:spPr>
          <a:xfrm>
            <a:off x="549887" y="1226941"/>
            <a:ext cx="2786166" cy="5530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marL="0" indent="0">
              <a:buFont typeface="Wingdings 3" charset="2"/>
              <a:buNone/>
            </a:pPr>
            <a:r>
              <a:rPr lang="ja-JP" altLang="en-US"/>
              <a:t>本研究の目的</a:t>
            </a:r>
            <a:endParaRPr lang="en-US" altLang="ja-JP" dirty="0"/>
          </a:p>
        </p:txBody>
      </p:sp>
      <p:sp>
        <p:nvSpPr>
          <p:cNvPr id="11" name="テキスト ボックス 10">
            <a:extLst>
              <a:ext uri="{FF2B5EF4-FFF2-40B4-BE49-F238E27FC236}">
                <a16:creationId xmlns:a16="http://schemas.microsoft.com/office/drawing/2014/main" id="{35055ECE-973A-E348-A025-472D4E4FC03B}"/>
              </a:ext>
            </a:extLst>
          </p:cNvPr>
          <p:cNvSpPr txBox="1"/>
          <p:nvPr/>
        </p:nvSpPr>
        <p:spPr>
          <a:xfrm>
            <a:off x="1280956" y="1873373"/>
            <a:ext cx="7168896" cy="510778"/>
          </a:xfrm>
          <a:prstGeom prst="roundRect">
            <a:avLst/>
          </a:prstGeom>
          <a:solidFill>
            <a:schemeClr val="accent3">
              <a:lumMod val="20000"/>
              <a:lumOff val="80000"/>
            </a:schemeClr>
          </a:solidFill>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b="1">
                <a:latin typeface="Hiragino Kaku Gothic ProN W6" panose="020B0300000000000000" pitchFamily="34" charset="-128"/>
                <a:ea typeface="Hiragino Kaku Gothic ProN W6" panose="020B0300000000000000" pitchFamily="34" charset="-128"/>
              </a:rPr>
              <a:t>膝の位置を認識し、マウスカーソルの操作を行う</a:t>
            </a:r>
          </a:p>
        </p:txBody>
      </p:sp>
      <p:sp>
        <p:nvSpPr>
          <p:cNvPr id="12" name="コンテンツ プレースホルダー 2">
            <a:extLst>
              <a:ext uri="{FF2B5EF4-FFF2-40B4-BE49-F238E27FC236}">
                <a16:creationId xmlns:a16="http://schemas.microsoft.com/office/drawing/2014/main" id="{217A257A-D39E-354D-B676-EA974D5C9826}"/>
              </a:ext>
            </a:extLst>
          </p:cNvPr>
          <p:cNvSpPr txBox="1">
            <a:spLocks/>
          </p:cNvSpPr>
          <p:nvPr/>
        </p:nvSpPr>
        <p:spPr>
          <a:xfrm>
            <a:off x="1182933" y="4170551"/>
            <a:ext cx="6544249" cy="251160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marL="0" indent="0">
              <a:buFont typeface="Wingdings 3" charset="2"/>
              <a:buNone/>
            </a:pPr>
            <a:r>
              <a:rPr lang="ja-JP" altLang="en-US"/>
              <a:t>装置を机の裏に設置することで、</a:t>
            </a:r>
            <a:endParaRPr lang="en-US" altLang="ja-JP" dirty="0"/>
          </a:p>
          <a:p>
            <a:pPr marL="0" indent="0">
              <a:buFont typeface="Wingdings 3" charset="2"/>
              <a:buNone/>
            </a:pPr>
            <a:r>
              <a:rPr lang="ja-JP" altLang="en-US">
                <a:solidFill>
                  <a:srgbClr val="FF0000"/>
                </a:solidFill>
              </a:rPr>
              <a:t>・ユーザの邪魔にならない</a:t>
            </a:r>
            <a:endParaRPr lang="en-US" altLang="ja-JP" dirty="0"/>
          </a:p>
          <a:p>
            <a:pPr marL="0" indent="0">
              <a:buFont typeface="Wingdings 3" charset="2"/>
              <a:buNone/>
            </a:pPr>
            <a:r>
              <a:rPr lang="ja-JP" altLang="en-US">
                <a:solidFill>
                  <a:srgbClr val="FF0000"/>
                </a:solidFill>
              </a:rPr>
              <a:t>・体に装置を取り付ける必要を削減</a:t>
            </a:r>
            <a:endParaRPr lang="en-US" altLang="ja-JP" dirty="0">
              <a:solidFill>
                <a:srgbClr val="FF0000"/>
              </a:solidFill>
            </a:endParaRPr>
          </a:p>
        </p:txBody>
      </p:sp>
    </p:spTree>
    <p:extLst>
      <p:ext uri="{BB962C8B-B14F-4D97-AF65-F5344CB8AC3E}">
        <p14:creationId xmlns:p14="http://schemas.microsoft.com/office/powerpoint/2010/main" val="19762144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BD3F77-07B0-BE4D-A7F2-1488CED45A52}"/>
              </a:ext>
            </a:extLst>
          </p:cNvPr>
          <p:cNvSpPr>
            <a:spLocks noGrp="1"/>
          </p:cNvSpPr>
          <p:nvPr>
            <p:ph type="title"/>
          </p:nvPr>
        </p:nvSpPr>
        <p:spPr>
          <a:xfrm>
            <a:off x="549886" y="44893"/>
            <a:ext cx="7053464" cy="989621"/>
          </a:xfrm>
        </p:spPr>
        <p:txBody>
          <a:bodyPr/>
          <a:lstStyle/>
          <a:p>
            <a:r>
              <a:rPr kumimoji="1" lang="ja-JP" altLang="en-US"/>
              <a:t>デモ動画</a:t>
            </a:r>
          </a:p>
        </p:txBody>
      </p:sp>
      <p:sp>
        <p:nvSpPr>
          <p:cNvPr id="4" name="スライド番号プレースホルダー 3">
            <a:extLst>
              <a:ext uri="{FF2B5EF4-FFF2-40B4-BE49-F238E27FC236}">
                <a16:creationId xmlns:a16="http://schemas.microsoft.com/office/drawing/2014/main" id="{FE4B35AB-C18C-C04C-9C3A-5E504AFC8854}"/>
              </a:ext>
            </a:extLst>
          </p:cNvPr>
          <p:cNvSpPr>
            <a:spLocks noGrp="1"/>
          </p:cNvSpPr>
          <p:nvPr>
            <p:ph type="sldNum" sz="quarter" idx="12"/>
          </p:nvPr>
        </p:nvSpPr>
        <p:spPr/>
        <p:txBody>
          <a:bodyPr/>
          <a:lstStyle/>
          <a:p>
            <a:fld id="{6D22F896-40B5-4ADD-8801-0D06FADFA095}" type="slidenum">
              <a:rPr lang="en-US" smtClean="0"/>
              <a:pPr/>
              <a:t>6</a:t>
            </a:fld>
            <a:endParaRPr lang="en-US" dirty="0"/>
          </a:p>
        </p:txBody>
      </p:sp>
      <p:pic>
        <p:nvPicPr>
          <p:cNvPr id="8" name="demo_movie">
            <a:hlinkClick r:id="" action="ppaction://media"/>
            <a:extLst>
              <a:ext uri="{FF2B5EF4-FFF2-40B4-BE49-F238E27FC236}">
                <a16:creationId xmlns:a16="http://schemas.microsoft.com/office/drawing/2014/main" id="{11BF9387-2428-DD42-B1F5-C4D1E07A45D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95223" y="1135704"/>
            <a:ext cx="8153553" cy="4586591"/>
          </a:xfrm>
        </p:spPr>
      </p:pic>
    </p:spTree>
    <p:extLst>
      <p:ext uri="{BB962C8B-B14F-4D97-AF65-F5344CB8AC3E}">
        <p14:creationId xmlns:p14="http://schemas.microsoft.com/office/powerpoint/2010/main" val="1459298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9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8B4AD5B-7608-2C4D-A5D4-7412F1760876}"/>
              </a:ext>
            </a:extLst>
          </p:cNvPr>
          <p:cNvSpPr>
            <a:spLocks noGrp="1"/>
          </p:cNvSpPr>
          <p:nvPr>
            <p:ph type="title"/>
          </p:nvPr>
        </p:nvSpPr>
        <p:spPr>
          <a:xfrm>
            <a:off x="549886" y="44893"/>
            <a:ext cx="8594114" cy="989621"/>
          </a:xfrm>
        </p:spPr>
        <p:txBody>
          <a:bodyPr>
            <a:normAutofit/>
          </a:bodyPr>
          <a:lstStyle/>
          <a:p>
            <a:r>
              <a:rPr kumimoji="1" lang="ja-JP" altLang="en-US"/>
              <a:t>膝によるマウスカーソルの操作方法</a:t>
            </a:r>
          </a:p>
        </p:txBody>
      </p:sp>
      <p:sp>
        <p:nvSpPr>
          <p:cNvPr id="9" name="コンテンツ プレースホルダー 8">
            <a:extLst>
              <a:ext uri="{FF2B5EF4-FFF2-40B4-BE49-F238E27FC236}">
                <a16:creationId xmlns:a16="http://schemas.microsoft.com/office/drawing/2014/main" id="{6612B6D4-26F2-FD4B-9E26-A06333DCA827}"/>
              </a:ext>
            </a:extLst>
          </p:cNvPr>
          <p:cNvSpPr>
            <a:spLocks noGrp="1"/>
          </p:cNvSpPr>
          <p:nvPr>
            <p:ph idx="1"/>
          </p:nvPr>
        </p:nvSpPr>
        <p:spPr/>
        <p:txBody>
          <a:bodyPr/>
          <a:lstStyle/>
          <a:p>
            <a:r>
              <a:rPr lang="ja-JP" altLang="en-US"/>
              <a:t>左右方向へのマウスカーソル操作</a:t>
            </a:r>
            <a:br>
              <a:rPr lang="en-US" altLang="ja-JP" dirty="0"/>
            </a:br>
            <a:r>
              <a:rPr lang="ja-JP" altLang="en-US"/>
              <a:t>→膝を左右に傾ける</a:t>
            </a:r>
            <a:endParaRPr lang="en-US" altLang="ja-JP" dirty="0"/>
          </a:p>
          <a:p>
            <a:r>
              <a:rPr lang="ja-JP" altLang="en-US"/>
              <a:t>上下方向へのマウスカーソル操作</a:t>
            </a:r>
            <a:endParaRPr lang="en-US" altLang="ja-JP" dirty="0"/>
          </a:p>
          <a:p>
            <a:pPr lvl="1"/>
            <a:r>
              <a:rPr lang="ja-JP" altLang="en-US"/>
              <a:t>上方向</a:t>
            </a:r>
            <a:r>
              <a:rPr lang="en-US" altLang="ja-JP" dirty="0"/>
              <a:t> </a:t>
            </a:r>
            <a:r>
              <a:rPr lang="ja-JP" altLang="en-US"/>
              <a:t>→</a:t>
            </a:r>
            <a:r>
              <a:rPr lang="en-US" altLang="ja-JP" dirty="0"/>
              <a:t> </a:t>
            </a:r>
            <a:r>
              <a:rPr lang="ja-JP" altLang="en-US"/>
              <a:t>かかとを上げて膝を机に近づける</a:t>
            </a:r>
            <a:endParaRPr lang="en-US" altLang="ja-JP" dirty="0"/>
          </a:p>
          <a:p>
            <a:pPr lvl="1"/>
            <a:r>
              <a:rPr lang="ja-JP" altLang="en-US"/>
              <a:t>下方向</a:t>
            </a:r>
            <a:r>
              <a:rPr lang="en-US" altLang="ja-JP" dirty="0"/>
              <a:t> </a:t>
            </a:r>
            <a:r>
              <a:rPr lang="ja-JP" altLang="en-US"/>
              <a:t>→ 足を手前に引き膝を机から遠ざける</a:t>
            </a:r>
            <a:endParaRPr lang="en-US" altLang="ja-JP" dirty="0"/>
          </a:p>
          <a:p>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6DC361C8-DE3F-F747-9166-48F9CA7F7381}"/>
              </a:ext>
            </a:extLst>
          </p:cNvPr>
          <p:cNvSpPr>
            <a:spLocks noGrp="1"/>
          </p:cNvSpPr>
          <p:nvPr>
            <p:ph type="sldNum" sz="quarter" idx="12"/>
          </p:nvPr>
        </p:nvSpPr>
        <p:spPr/>
        <p:txBody>
          <a:bodyPr/>
          <a:lstStyle/>
          <a:p>
            <a:fld id="{6D22F896-40B5-4ADD-8801-0D06FADFA095}" type="slidenum">
              <a:rPr lang="en-US" smtClean="0"/>
              <a:pPr/>
              <a:t>7</a:t>
            </a:fld>
            <a:endParaRPr lang="en-US" dirty="0"/>
          </a:p>
        </p:txBody>
      </p:sp>
      <p:pic>
        <p:nvPicPr>
          <p:cNvPr id="5" name="updown_movie">
            <a:hlinkClick r:id="" action="ppaction://media"/>
            <a:extLst>
              <a:ext uri="{FF2B5EF4-FFF2-40B4-BE49-F238E27FC236}">
                <a16:creationId xmlns:a16="http://schemas.microsoft.com/office/drawing/2014/main" id="{6AB5D4E4-FF07-7649-8C3F-050F54D73801}"/>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718433" y="3795692"/>
            <a:ext cx="3853086" cy="2167361"/>
          </a:xfrm>
          <a:prstGeom prst="rect">
            <a:avLst/>
          </a:prstGeom>
        </p:spPr>
      </p:pic>
      <p:pic>
        <p:nvPicPr>
          <p:cNvPr id="6" name="leftright_movie">
            <a:hlinkClick r:id="" action="ppaction://media"/>
            <a:extLst>
              <a:ext uri="{FF2B5EF4-FFF2-40B4-BE49-F238E27FC236}">
                <a16:creationId xmlns:a16="http://schemas.microsoft.com/office/drawing/2014/main" id="{A3DD654E-DECC-6248-B5E6-D087041BD8A1}"/>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72481" y="3795693"/>
            <a:ext cx="3853088" cy="2167362"/>
          </a:xfrm>
          <a:prstGeom prst="rect">
            <a:avLst/>
          </a:prstGeom>
        </p:spPr>
      </p:pic>
      <p:sp>
        <p:nvSpPr>
          <p:cNvPr id="7" name="テキスト ボックス 6">
            <a:extLst>
              <a:ext uri="{FF2B5EF4-FFF2-40B4-BE49-F238E27FC236}">
                <a16:creationId xmlns:a16="http://schemas.microsoft.com/office/drawing/2014/main" id="{B7E7903B-1175-C74E-8BE5-FF2803670ABF}"/>
              </a:ext>
            </a:extLst>
          </p:cNvPr>
          <p:cNvSpPr txBox="1"/>
          <p:nvPr/>
        </p:nvSpPr>
        <p:spPr>
          <a:xfrm>
            <a:off x="6090978" y="6032178"/>
            <a:ext cx="1107996" cy="369332"/>
          </a:xfrm>
          <a:prstGeom prst="rect">
            <a:avLst/>
          </a:prstGeom>
          <a:noFill/>
        </p:spPr>
        <p:txBody>
          <a:bodyPr wrap="none" rtlCol="0">
            <a:spAutoFit/>
          </a:bodyPr>
          <a:lstStyle/>
          <a:p>
            <a:r>
              <a:rPr lang="ja-JP" altLang="en-US">
                <a:latin typeface="Hiragino Kaku Gothic ProN W3" panose="020B0300000000000000" pitchFamily="34" charset="-128"/>
                <a:ea typeface="Hiragino Kaku Gothic ProN W3" panose="020B0300000000000000" pitchFamily="34" charset="-128"/>
              </a:rPr>
              <a:t>上下方向</a:t>
            </a:r>
            <a:endParaRPr kumimoji="1" lang="ja-JP" altLang="en-US">
              <a:latin typeface="Hiragino Kaku Gothic ProN W3" panose="020B0300000000000000" pitchFamily="34" charset="-128"/>
              <a:ea typeface="Hiragino Kaku Gothic ProN W3" panose="020B0300000000000000" pitchFamily="34" charset="-128"/>
            </a:endParaRPr>
          </a:p>
        </p:txBody>
      </p:sp>
      <p:sp>
        <p:nvSpPr>
          <p:cNvPr id="12" name="テキスト ボックス 11">
            <a:extLst>
              <a:ext uri="{FF2B5EF4-FFF2-40B4-BE49-F238E27FC236}">
                <a16:creationId xmlns:a16="http://schemas.microsoft.com/office/drawing/2014/main" id="{5E3B0A2C-4FF3-7D4C-ADB7-5151C2718CD8}"/>
              </a:ext>
            </a:extLst>
          </p:cNvPr>
          <p:cNvSpPr txBox="1"/>
          <p:nvPr/>
        </p:nvSpPr>
        <p:spPr>
          <a:xfrm>
            <a:off x="1945027" y="5992234"/>
            <a:ext cx="1107996" cy="369332"/>
          </a:xfrm>
          <a:prstGeom prst="rect">
            <a:avLst/>
          </a:prstGeom>
          <a:noFill/>
        </p:spPr>
        <p:txBody>
          <a:bodyPr wrap="none" rtlCol="0">
            <a:spAutoFit/>
          </a:bodyPr>
          <a:lstStyle/>
          <a:p>
            <a:r>
              <a:rPr lang="ja-JP" altLang="en-US">
                <a:latin typeface="Hiragino Kaku Gothic ProN W3" panose="020B0300000000000000" pitchFamily="34" charset="-128"/>
                <a:ea typeface="Hiragino Kaku Gothic ProN W3" panose="020B0300000000000000" pitchFamily="34" charset="-128"/>
              </a:rPr>
              <a:t>左右方向</a:t>
            </a:r>
            <a:endParaRPr kumimoji="1" lang="ja-JP" altLang="en-US">
              <a:latin typeface="Hiragino Kaku Gothic ProN W3" panose="020B0300000000000000" pitchFamily="34" charset="-128"/>
              <a:ea typeface="Hiragino Kaku Gothic ProN W3" panose="020B0300000000000000" pitchFamily="34" charset="-128"/>
            </a:endParaRPr>
          </a:p>
        </p:txBody>
      </p:sp>
    </p:spTree>
    <p:extLst>
      <p:ext uri="{BB962C8B-B14F-4D97-AF65-F5344CB8AC3E}">
        <p14:creationId xmlns:p14="http://schemas.microsoft.com/office/powerpoint/2010/main" val="384416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39" fill="hold"/>
                                        <p:tgtEl>
                                          <p:spTgt spid="6"/>
                                        </p:tgtEl>
                                      </p:cBhvr>
                                    </p:cmd>
                                  </p:childTnLst>
                                </p:cTn>
                              </p:par>
                            </p:childTnLst>
                          </p:cTn>
                        </p:par>
                        <p:par>
                          <p:cTn id="7" fill="hold">
                            <p:stCondLst>
                              <p:cond delay="6039"/>
                            </p:stCondLst>
                            <p:childTnLst>
                              <p:par>
                                <p:cTn id="8" presetID="1" presetClass="mediacall" presetSubtype="0" fill="hold" nodeType="afterEffect">
                                  <p:stCondLst>
                                    <p:cond delay="0"/>
                                  </p:stCondLst>
                                  <p:childTnLst>
                                    <p:cmd type="call" cmd="playFrom(0.0)">
                                      <p:cBhvr>
                                        <p:cTn id="9" dur="61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showWhenStopped="0">
                <p:cTn id="10" repeatCount="indefinite" fill="hold" display="0">
                  <p:stCondLst>
                    <p:cond delay="indefinite"/>
                  </p:stCondLst>
                </p:cTn>
                <p:tgtEl>
                  <p:spTgt spid="6"/>
                </p:tgtEl>
              </p:cMediaNode>
            </p:video>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6"/>
                                        </p:tgtEl>
                                      </p:cBhvr>
                                    </p:cmd>
                                  </p:childTnLst>
                                </p:cTn>
                              </p:par>
                            </p:childTnLst>
                          </p:cTn>
                        </p:par>
                      </p:childTnLst>
                    </p:cTn>
                  </p:par>
                </p:childTnLst>
              </p:cTn>
              <p:nextCondLst>
                <p:cond evt="onClick" delay="0">
                  <p:tgtEl>
                    <p:spTgt spid="6"/>
                  </p:tgtEl>
                </p:cond>
              </p:nextCondLst>
            </p:seq>
            <p:video>
              <p:cMediaNode vol="80000" showWhenStopped="0">
                <p:cTn id="16" repeatCount="indefinite" fill="hold" display="0">
                  <p:stCondLst>
                    <p:cond delay="indefinite"/>
                  </p:stCondLst>
                </p:cTn>
                <p:tgtEl>
                  <p:spTgt spid="5"/>
                </p:tgtEl>
              </p:cMediaNode>
            </p:video>
            <p:seq concurrent="1" nextAc="seek">
              <p:cTn id="17" restart="whenNotActive" fill="hold" evtFilter="cancelBubble" nodeType="interactiveSeq">
                <p:stCondLst>
                  <p:cond evt="onClick" delay="0">
                    <p:tgtEl>
                      <p:spTgt spid="5"/>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C8569F-9395-2941-98CE-9F5AD7192BFD}"/>
              </a:ext>
            </a:extLst>
          </p:cNvPr>
          <p:cNvSpPr>
            <a:spLocks noGrp="1"/>
          </p:cNvSpPr>
          <p:nvPr>
            <p:ph type="title"/>
          </p:nvPr>
        </p:nvSpPr>
        <p:spPr>
          <a:xfrm>
            <a:off x="549886" y="44893"/>
            <a:ext cx="7053464" cy="989621"/>
          </a:xfrm>
        </p:spPr>
        <p:txBody>
          <a:bodyPr/>
          <a:lstStyle/>
          <a:p>
            <a:r>
              <a:rPr kumimoji="1" lang="ja-JP" altLang="en-US"/>
              <a:t>プロトタイプ</a:t>
            </a:r>
          </a:p>
        </p:txBody>
      </p:sp>
      <p:sp>
        <p:nvSpPr>
          <p:cNvPr id="3" name="コンテンツ プレースホルダー 2">
            <a:extLst>
              <a:ext uri="{FF2B5EF4-FFF2-40B4-BE49-F238E27FC236}">
                <a16:creationId xmlns:a16="http://schemas.microsoft.com/office/drawing/2014/main" id="{D480C461-0E23-3E4D-A491-E9654968C0CE}"/>
              </a:ext>
            </a:extLst>
          </p:cNvPr>
          <p:cNvSpPr>
            <a:spLocks noGrp="1"/>
          </p:cNvSpPr>
          <p:nvPr>
            <p:ph idx="1"/>
          </p:nvPr>
        </p:nvSpPr>
        <p:spPr>
          <a:xfrm>
            <a:off x="549887" y="1142581"/>
            <a:ext cx="8021632" cy="1078089"/>
          </a:xfrm>
        </p:spPr>
        <p:txBody>
          <a:bodyPr/>
          <a:lstStyle/>
          <a:p>
            <a:r>
              <a:rPr kumimoji="1" lang="ja-JP" altLang="en-US"/>
              <a:t>膝の位置を認識し、マウスカーソル座標へ</a:t>
            </a:r>
            <a:br>
              <a:rPr kumimoji="1" lang="en-US" altLang="ja-JP" dirty="0"/>
            </a:br>
            <a:r>
              <a:rPr kumimoji="1" lang="ja-JP" altLang="en-US"/>
              <a:t>変換するプロトタイプを実装した</a:t>
            </a:r>
          </a:p>
        </p:txBody>
      </p:sp>
      <p:sp>
        <p:nvSpPr>
          <p:cNvPr id="4" name="スライド番号プレースホルダー 3">
            <a:extLst>
              <a:ext uri="{FF2B5EF4-FFF2-40B4-BE49-F238E27FC236}">
                <a16:creationId xmlns:a16="http://schemas.microsoft.com/office/drawing/2014/main" id="{8937F4B3-8444-6A44-B377-C37AA5E2406D}"/>
              </a:ext>
            </a:extLst>
          </p:cNvPr>
          <p:cNvSpPr>
            <a:spLocks noGrp="1"/>
          </p:cNvSpPr>
          <p:nvPr>
            <p:ph type="sldNum" sz="quarter" idx="12"/>
          </p:nvPr>
        </p:nvSpPr>
        <p:spPr/>
        <p:txBody>
          <a:bodyPr/>
          <a:lstStyle/>
          <a:p>
            <a:fld id="{6D22F896-40B5-4ADD-8801-0D06FADFA095}" type="slidenum">
              <a:rPr lang="en-US" smtClean="0"/>
              <a:pPr/>
              <a:t>8</a:t>
            </a:fld>
            <a:endParaRPr lang="en-US" dirty="0"/>
          </a:p>
        </p:txBody>
      </p:sp>
      <p:sp>
        <p:nvSpPr>
          <p:cNvPr id="5" name="正方形/長方形 4">
            <a:extLst>
              <a:ext uri="{FF2B5EF4-FFF2-40B4-BE49-F238E27FC236}">
                <a16:creationId xmlns:a16="http://schemas.microsoft.com/office/drawing/2014/main" id="{CFB5395D-3A26-3445-9DF7-52C26E935267}"/>
              </a:ext>
            </a:extLst>
          </p:cNvPr>
          <p:cNvSpPr/>
          <p:nvPr/>
        </p:nvSpPr>
        <p:spPr>
          <a:xfrm>
            <a:off x="572481" y="2310602"/>
            <a:ext cx="1567543" cy="9244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距離センサ</a:t>
            </a:r>
            <a:br>
              <a:rPr kumimoji="1" lang="en-US" altLang="ja-JP" dirty="0"/>
            </a:br>
            <a:r>
              <a:rPr kumimoji="1" lang="ja-JP" altLang="en-US"/>
              <a:t>アレイ</a:t>
            </a:r>
          </a:p>
        </p:txBody>
      </p:sp>
      <p:sp>
        <p:nvSpPr>
          <p:cNvPr id="7" name="正方形/長方形 6">
            <a:extLst>
              <a:ext uri="{FF2B5EF4-FFF2-40B4-BE49-F238E27FC236}">
                <a16:creationId xmlns:a16="http://schemas.microsoft.com/office/drawing/2014/main" id="{AE763048-9B64-FF4A-921D-E75BE1E68CC0}"/>
              </a:ext>
            </a:extLst>
          </p:cNvPr>
          <p:cNvSpPr/>
          <p:nvPr/>
        </p:nvSpPr>
        <p:spPr>
          <a:xfrm>
            <a:off x="572481" y="4119825"/>
            <a:ext cx="1567543" cy="9244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マイコン</a:t>
            </a:r>
            <a:br>
              <a:rPr kumimoji="1" lang="en-US" altLang="ja-JP" dirty="0"/>
            </a:br>
            <a:r>
              <a:rPr kumimoji="1" lang="ja-JP" altLang="en-US"/>
              <a:t>（</a:t>
            </a:r>
            <a:r>
              <a:rPr kumimoji="1" lang="en-US" altLang="ja-JP" dirty="0"/>
              <a:t>Arduino</a:t>
            </a:r>
            <a:r>
              <a:rPr kumimoji="1" lang="ja-JP" altLang="en-US"/>
              <a:t>）</a:t>
            </a:r>
          </a:p>
        </p:txBody>
      </p:sp>
      <p:sp>
        <p:nvSpPr>
          <p:cNvPr id="8" name="正方形/長方形 7">
            <a:extLst>
              <a:ext uri="{FF2B5EF4-FFF2-40B4-BE49-F238E27FC236}">
                <a16:creationId xmlns:a16="http://schemas.microsoft.com/office/drawing/2014/main" id="{EE0DCBCF-B65C-DB4F-9CEA-80DEB8BD6F81}"/>
              </a:ext>
            </a:extLst>
          </p:cNvPr>
          <p:cNvSpPr/>
          <p:nvPr/>
        </p:nvSpPr>
        <p:spPr>
          <a:xfrm>
            <a:off x="4230467" y="3669978"/>
            <a:ext cx="3119902" cy="14218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B674569C-5D5D-674D-B15D-0D6F32A93066}"/>
              </a:ext>
            </a:extLst>
          </p:cNvPr>
          <p:cNvSpPr txBox="1"/>
          <p:nvPr/>
        </p:nvSpPr>
        <p:spPr>
          <a:xfrm>
            <a:off x="5005588" y="3677437"/>
            <a:ext cx="1569660" cy="369332"/>
          </a:xfrm>
          <a:prstGeom prst="rect">
            <a:avLst/>
          </a:prstGeom>
          <a:noFill/>
        </p:spPr>
        <p:txBody>
          <a:bodyPr wrap="none" rtlCol="0">
            <a:spAutoFit/>
          </a:bodyPr>
          <a:lstStyle/>
          <a:p>
            <a:r>
              <a:rPr kumimoji="1" lang="ja-JP" altLang="en-US"/>
              <a:t>コンピュータ</a:t>
            </a:r>
          </a:p>
        </p:txBody>
      </p:sp>
      <p:sp>
        <p:nvSpPr>
          <p:cNvPr id="10" name="正方形/長方形 9">
            <a:extLst>
              <a:ext uri="{FF2B5EF4-FFF2-40B4-BE49-F238E27FC236}">
                <a16:creationId xmlns:a16="http://schemas.microsoft.com/office/drawing/2014/main" id="{75269950-EBEA-6C4C-92BD-26D292FEA369}"/>
              </a:ext>
            </a:extLst>
          </p:cNvPr>
          <p:cNvSpPr/>
          <p:nvPr/>
        </p:nvSpPr>
        <p:spPr>
          <a:xfrm>
            <a:off x="4338078" y="4119825"/>
            <a:ext cx="954593" cy="7677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膝位置認識</a:t>
            </a:r>
          </a:p>
        </p:txBody>
      </p:sp>
      <p:cxnSp>
        <p:nvCxnSpPr>
          <p:cNvPr id="12" name="直線矢印コネクタ 11">
            <a:extLst>
              <a:ext uri="{FF2B5EF4-FFF2-40B4-BE49-F238E27FC236}">
                <a16:creationId xmlns:a16="http://schemas.microsoft.com/office/drawing/2014/main" id="{5F176D4F-0CB2-9C4F-A916-3B6AA6325B16}"/>
              </a:ext>
            </a:extLst>
          </p:cNvPr>
          <p:cNvCxnSpPr>
            <a:stCxn id="5" idx="2"/>
            <a:endCxn id="7" idx="0"/>
          </p:cNvCxnSpPr>
          <p:nvPr/>
        </p:nvCxnSpPr>
        <p:spPr>
          <a:xfrm>
            <a:off x="1356253" y="3235050"/>
            <a:ext cx="0" cy="8847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D21A5AD6-8BBB-DE44-8999-36A96190E946}"/>
              </a:ext>
            </a:extLst>
          </p:cNvPr>
          <p:cNvCxnSpPr>
            <a:cxnSpLocks/>
            <a:stCxn id="7" idx="3"/>
          </p:cNvCxnSpPr>
          <p:nvPr/>
        </p:nvCxnSpPr>
        <p:spPr>
          <a:xfrm>
            <a:off x="2140024" y="4582049"/>
            <a:ext cx="209802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正方形/長方形 15">
            <a:extLst>
              <a:ext uri="{FF2B5EF4-FFF2-40B4-BE49-F238E27FC236}">
                <a16:creationId xmlns:a16="http://schemas.microsoft.com/office/drawing/2014/main" id="{0355A659-5148-0444-BCA6-1413779C3F7A}"/>
              </a:ext>
            </a:extLst>
          </p:cNvPr>
          <p:cNvSpPr/>
          <p:nvPr/>
        </p:nvSpPr>
        <p:spPr>
          <a:xfrm>
            <a:off x="5818790" y="4126184"/>
            <a:ext cx="1445839" cy="7677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カーソル</a:t>
            </a:r>
            <a:br>
              <a:rPr kumimoji="1" lang="en-US" altLang="ja-JP" dirty="0"/>
            </a:br>
            <a:r>
              <a:rPr kumimoji="1" lang="ja-JP" altLang="en-US"/>
              <a:t>座標変換</a:t>
            </a:r>
          </a:p>
        </p:txBody>
      </p:sp>
      <p:cxnSp>
        <p:nvCxnSpPr>
          <p:cNvPr id="19" name="直線矢印コネクタ 18">
            <a:extLst>
              <a:ext uri="{FF2B5EF4-FFF2-40B4-BE49-F238E27FC236}">
                <a16:creationId xmlns:a16="http://schemas.microsoft.com/office/drawing/2014/main" id="{FA22E433-8B54-F444-BC8D-7A89085679F1}"/>
              </a:ext>
            </a:extLst>
          </p:cNvPr>
          <p:cNvCxnSpPr>
            <a:cxnSpLocks/>
            <a:stCxn id="10" idx="3"/>
          </p:cNvCxnSpPr>
          <p:nvPr/>
        </p:nvCxnSpPr>
        <p:spPr>
          <a:xfrm>
            <a:off x="5292671" y="4503677"/>
            <a:ext cx="47371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F9F31359-8612-824F-943E-BDAEA5559353}"/>
              </a:ext>
            </a:extLst>
          </p:cNvPr>
          <p:cNvSpPr txBox="1"/>
          <p:nvPr/>
        </p:nvSpPr>
        <p:spPr>
          <a:xfrm>
            <a:off x="1356252" y="3522064"/>
            <a:ext cx="971741" cy="369332"/>
          </a:xfrm>
          <a:prstGeom prst="rect">
            <a:avLst/>
          </a:prstGeom>
          <a:noFill/>
        </p:spPr>
        <p:txBody>
          <a:bodyPr wrap="none" rtlCol="0">
            <a:spAutoFit/>
          </a:bodyPr>
          <a:lstStyle/>
          <a:p>
            <a:r>
              <a:rPr lang="en-US" altLang="ja-JP" dirty="0"/>
              <a:t>I</a:t>
            </a:r>
            <a:r>
              <a:rPr lang="en-US" altLang="ja-JP" baseline="30000" dirty="0"/>
              <a:t>2</a:t>
            </a:r>
            <a:r>
              <a:rPr lang="en-US" altLang="ja-JP" dirty="0"/>
              <a:t>C</a:t>
            </a:r>
            <a:r>
              <a:rPr lang="ja-JP" altLang="en-US"/>
              <a:t>通信</a:t>
            </a:r>
            <a:endParaRPr kumimoji="1" lang="ja-JP" altLang="en-US"/>
          </a:p>
        </p:txBody>
      </p:sp>
      <p:sp>
        <p:nvSpPr>
          <p:cNvPr id="25" name="テキスト ボックス 24">
            <a:extLst>
              <a:ext uri="{FF2B5EF4-FFF2-40B4-BE49-F238E27FC236}">
                <a16:creationId xmlns:a16="http://schemas.microsoft.com/office/drawing/2014/main" id="{56D567B2-BA43-6441-A934-0D3588E4AFD4}"/>
              </a:ext>
            </a:extLst>
          </p:cNvPr>
          <p:cNvSpPr txBox="1"/>
          <p:nvPr/>
        </p:nvSpPr>
        <p:spPr>
          <a:xfrm>
            <a:off x="2256669" y="4637331"/>
            <a:ext cx="1968809" cy="369332"/>
          </a:xfrm>
          <a:prstGeom prst="rect">
            <a:avLst/>
          </a:prstGeom>
          <a:noFill/>
        </p:spPr>
        <p:txBody>
          <a:bodyPr wrap="none" rtlCol="0">
            <a:spAutoFit/>
          </a:bodyPr>
          <a:lstStyle/>
          <a:p>
            <a:r>
              <a:rPr lang="en-US" altLang="ja-JP" dirty="0"/>
              <a:t>USB</a:t>
            </a:r>
            <a:r>
              <a:rPr lang="ja-JP" altLang="en-US"/>
              <a:t>シリアル通信</a:t>
            </a:r>
            <a:endParaRPr kumimoji="1" lang="ja-JP" altLang="en-US"/>
          </a:p>
        </p:txBody>
      </p:sp>
    </p:spTree>
    <p:extLst>
      <p:ext uri="{BB962C8B-B14F-4D97-AF65-F5344CB8AC3E}">
        <p14:creationId xmlns:p14="http://schemas.microsoft.com/office/powerpoint/2010/main" val="1893976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814AE8-AE56-3140-A140-0E04C769F472}"/>
              </a:ext>
            </a:extLst>
          </p:cNvPr>
          <p:cNvSpPr>
            <a:spLocks noGrp="1"/>
          </p:cNvSpPr>
          <p:nvPr>
            <p:ph type="title"/>
          </p:nvPr>
        </p:nvSpPr>
        <p:spPr/>
        <p:txBody>
          <a:bodyPr/>
          <a:lstStyle/>
          <a:p>
            <a:r>
              <a:rPr kumimoji="1" lang="ja-JP" altLang="en-US"/>
              <a:t>距離センサアレイ</a:t>
            </a:r>
          </a:p>
        </p:txBody>
      </p:sp>
      <p:sp>
        <p:nvSpPr>
          <p:cNvPr id="3" name="コンテンツ プレースホルダー 2">
            <a:extLst>
              <a:ext uri="{FF2B5EF4-FFF2-40B4-BE49-F238E27FC236}">
                <a16:creationId xmlns:a16="http://schemas.microsoft.com/office/drawing/2014/main" id="{7A117E67-9DCE-D343-886E-005C58543D92}"/>
              </a:ext>
            </a:extLst>
          </p:cNvPr>
          <p:cNvSpPr>
            <a:spLocks noGrp="1"/>
          </p:cNvSpPr>
          <p:nvPr>
            <p:ph idx="1"/>
          </p:nvPr>
        </p:nvSpPr>
        <p:spPr>
          <a:xfrm>
            <a:off x="549886" y="3359810"/>
            <a:ext cx="8594113" cy="3352638"/>
          </a:xfrm>
        </p:spPr>
        <p:txBody>
          <a:bodyPr>
            <a:normAutofit lnSpcReduction="10000"/>
          </a:bodyPr>
          <a:lstStyle/>
          <a:p>
            <a:r>
              <a:rPr kumimoji="1" lang="ja-JP" altLang="en-US"/>
              <a:t>距離センサ（</a:t>
            </a:r>
            <a:r>
              <a:rPr lang="en-US" altLang="ja-JP" dirty="0"/>
              <a:t>SHARP</a:t>
            </a:r>
            <a:r>
              <a:rPr kumimoji="1" lang="ja-JP" altLang="en-US"/>
              <a:t>社製</a:t>
            </a:r>
            <a:r>
              <a:rPr kumimoji="1" lang="en-US" altLang="ja-JP" dirty="0"/>
              <a:t> GP2Y0E03</a:t>
            </a:r>
            <a:r>
              <a:rPr kumimoji="1" lang="ja-JP" altLang="en-US"/>
              <a:t>）を</a:t>
            </a:r>
            <a:br>
              <a:rPr lang="en-US" altLang="ja-JP" dirty="0"/>
            </a:br>
            <a:r>
              <a:rPr kumimoji="1" lang="en-US" altLang="ja-JP" dirty="0"/>
              <a:t>10</a:t>
            </a:r>
            <a:r>
              <a:rPr kumimoji="1" lang="ja-JP" altLang="en-US"/>
              <a:t>個横並びに配置</a:t>
            </a:r>
            <a:endParaRPr kumimoji="1" lang="en-US" altLang="ja-JP" dirty="0"/>
          </a:p>
          <a:p>
            <a:r>
              <a:rPr lang="en-US" altLang="ja-JP" dirty="0"/>
              <a:t>30cm</a:t>
            </a:r>
            <a:r>
              <a:rPr lang="ja-JP" altLang="en-US"/>
              <a:t>の定規に</a:t>
            </a:r>
            <a:r>
              <a:rPr lang="en-US" altLang="ja-JP" dirty="0"/>
              <a:t>30mm</a:t>
            </a:r>
            <a:r>
              <a:rPr lang="ja-JP" altLang="en-US"/>
              <a:t>の間隔で配置</a:t>
            </a:r>
            <a:endParaRPr lang="en-US" altLang="ja-JP" dirty="0"/>
          </a:p>
          <a:p>
            <a:r>
              <a:rPr lang="ja-JP" altLang="en-US"/>
              <a:t>距離センサから</a:t>
            </a:r>
            <a:r>
              <a:rPr lang="en-US" altLang="ja-JP" dirty="0"/>
              <a:t>I</a:t>
            </a:r>
            <a:r>
              <a:rPr lang="en-US" altLang="ja-JP" baseline="30000" dirty="0"/>
              <a:t>2</a:t>
            </a:r>
            <a:r>
              <a:rPr lang="en-US" altLang="ja-JP" dirty="0"/>
              <a:t>C</a:t>
            </a:r>
            <a:r>
              <a:rPr lang="ja-JP" altLang="en-US"/>
              <a:t>でマイコン</a:t>
            </a:r>
            <a:br>
              <a:rPr lang="en-US" altLang="ja-JP" dirty="0"/>
            </a:br>
            <a:r>
              <a:rPr lang="ja-JP" altLang="en-US"/>
              <a:t>（</a:t>
            </a:r>
            <a:r>
              <a:rPr lang="en-US" altLang="ja-JP" dirty="0"/>
              <a:t>Arduino MEGA 2560</a:t>
            </a:r>
            <a:r>
              <a:rPr lang="ja-JP" altLang="en-US"/>
              <a:t>）と接続</a:t>
            </a:r>
            <a:endParaRPr lang="en-US" altLang="ja-JP" dirty="0"/>
          </a:p>
          <a:p>
            <a:r>
              <a:rPr lang="en-US" altLang="ja-JP" dirty="0"/>
              <a:t>10</a:t>
            </a:r>
            <a:r>
              <a:rPr lang="ja-JP" altLang="en-US"/>
              <a:t>個の距離を</a:t>
            </a:r>
            <a:r>
              <a:rPr lang="en-US" altLang="ja-JP" dirty="0"/>
              <a:t>1</a:t>
            </a:r>
            <a:r>
              <a:rPr lang="ja-JP" altLang="en-US"/>
              <a:t>フレームとして</a:t>
            </a:r>
            <a:br>
              <a:rPr lang="en-US" altLang="ja-JP" dirty="0"/>
            </a:br>
            <a:r>
              <a:rPr lang="ja-JP" altLang="en-US"/>
              <a:t>コンピュータへ送信</a:t>
            </a:r>
            <a:endParaRPr lang="en-US" altLang="ja-JP" dirty="0"/>
          </a:p>
        </p:txBody>
      </p:sp>
      <p:sp>
        <p:nvSpPr>
          <p:cNvPr id="4" name="スライド番号プレースホルダー 3">
            <a:extLst>
              <a:ext uri="{FF2B5EF4-FFF2-40B4-BE49-F238E27FC236}">
                <a16:creationId xmlns:a16="http://schemas.microsoft.com/office/drawing/2014/main" id="{7D1EB413-F8CE-3B4A-B61A-D7C79F2D237F}"/>
              </a:ext>
            </a:extLst>
          </p:cNvPr>
          <p:cNvSpPr>
            <a:spLocks noGrp="1"/>
          </p:cNvSpPr>
          <p:nvPr>
            <p:ph type="sldNum" sz="quarter" idx="12"/>
          </p:nvPr>
        </p:nvSpPr>
        <p:spPr/>
        <p:txBody>
          <a:bodyPr/>
          <a:lstStyle/>
          <a:p>
            <a:fld id="{6D22F896-40B5-4ADD-8801-0D06FADFA095}" type="slidenum">
              <a:rPr lang="en-US" smtClean="0"/>
              <a:pPr/>
              <a:t>9</a:t>
            </a:fld>
            <a:endParaRPr lang="en-US" dirty="0"/>
          </a:p>
        </p:txBody>
      </p:sp>
      <p:pic>
        <p:nvPicPr>
          <p:cNvPr id="7" name="図 6">
            <a:extLst>
              <a:ext uri="{FF2B5EF4-FFF2-40B4-BE49-F238E27FC236}">
                <a16:creationId xmlns:a16="http://schemas.microsoft.com/office/drawing/2014/main" id="{E0982917-6196-1047-A910-E7B50CFD7E17}"/>
              </a:ext>
            </a:extLst>
          </p:cNvPr>
          <p:cNvPicPr>
            <a:picLocks noChangeAspect="1"/>
          </p:cNvPicPr>
          <p:nvPr/>
        </p:nvPicPr>
        <p:blipFill>
          <a:blip r:embed="rId2"/>
          <a:stretch>
            <a:fillRect/>
          </a:stretch>
        </p:blipFill>
        <p:spPr>
          <a:xfrm>
            <a:off x="2659163" y="1205789"/>
            <a:ext cx="3825673" cy="2154021"/>
          </a:xfrm>
          <a:prstGeom prst="rect">
            <a:avLst/>
          </a:prstGeom>
        </p:spPr>
      </p:pic>
      <p:sp>
        <p:nvSpPr>
          <p:cNvPr id="8" name="テキスト ボックス 7">
            <a:extLst>
              <a:ext uri="{FF2B5EF4-FFF2-40B4-BE49-F238E27FC236}">
                <a16:creationId xmlns:a16="http://schemas.microsoft.com/office/drawing/2014/main" id="{AB836C55-91CD-414C-AA6D-8A77988A9D13}"/>
              </a:ext>
            </a:extLst>
          </p:cNvPr>
          <p:cNvSpPr txBox="1"/>
          <p:nvPr/>
        </p:nvSpPr>
        <p:spPr>
          <a:xfrm>
            <a:off x="4202349" y="1574911"/>
            <a:ext cx="1107996" cy="369332"/>
          </a:xfrm>
          <a:prstGeom prst="rect">
            <a:avLst/>
          </a:prstGeom>
          <a:solidFill>
            <a:schemeClr val="bg1"/>
          </a:solidFill>
        </p:spPr>
        <p:txBody>
          <a:bodyPr wrap="none" rtlCol="0">
            <a:spAutoFit/>
          </a:bodyPr>
          <a:lstStyle/>
          <a:p>
            <a:r>
              <a:rPr kumimoji="1" lang="ja-JP" altLang="en-US"/>
              <a:t>マイコン</a:t>
            </a:r>
          </a:p>
        </p:txBody>
      </p:sp>
      <p:sp>
        <p:nvSpPr>
          <p:cNvPr id="9" name="テキスト ボックス 8">
            <a:extLst>
              <a:ext uri="{FF2B5EF4-FFF2-40B4-BE49-F238E27FC236}">
                <a16:creationId xmlns:a16="http://schemas.microsoft.com/office/drawing/2014/main" id="{E5D87EA8-D86B-2D4D-8FEB-06BC32ABD5DE}"/>
              </a:ext>
            </a:extLst>
          </p:cNvPr>
          <p:cNvSpPr txBox="1"/>
          <p:nvPr/>
        </p:nvSpPr>
        <p:spPr>
          <a:xfrm>
            <a:off x="3433864" y="2720175"/>
            <a:ext cx="2031325" cy="369332"/>
          </a:xfrm>
          <a:prstGeom prst="rect">
            <a:avLst/>
          </a:prstGeom>
          <a:solidFill>
            <a:schemeClr val="bg1"/>
          </a:solidFill>
        </p:spPr>
        <p:txBody>
          <a:bodyPr wrap="none" rtlCol="0">
            <a:spAutoFit/>
          </a:bodyPr>
          <a:lstStyle/>
          <a:p>
            <a:r>
              <a:rPr kumimoji="1" lang="ja-JP" altLang="en-US"/>
              <a:t>距離センサアレイ</a:t>
            </a:r>
          </a:p>
        </p:txBody>
      </p:sp>
    </p:spTree>
    <p:extLst>
      <p:ext uri="{BB962C8B-B14F-4D97-AF65-F5344CB8AC3E}">
        <p14:creationId xmlns:p14="http://schemas.microsoft.com/office/powerpoint/2010/main" val="2464995174"/>
      </p:ext>
    </p:extLst>
  </p:cSld>
  <p:clrMapOvr>
    <a:masterClrMapping/>
  </p:clrMapOvr>
</p:sld>
</file>

<file path=ppt/theme/theme1.xml><?xml version="1.0" encoding="utf-8"?>
<a:theme xmlns:a="http://schemas.openxmlformats.org/drawingml/2006/main" name="2_ウィスプ">
  <a:themeElements>
    <a:clrScheme name="緑">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ウィスプ">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ウィスプ">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1_ウィスプ">
  <a:themeElements>
    <a:clrScheme name="緑">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ウィスプ">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ウィスプ">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14585</TotalTime>
  <Words>2152</Words>
  <Application>Microsoft Macintosh PowerPoint</Application>
  <PresentationFormat>画面に合わせる (4:3)</PresentationFormat>
  <Paragraphs>427</Paragraphs>
  <Slides>39</Slides>
  <Notes>20</Notes>
  <HiddenSlides>15</HiddenSlides>
  <MMClips>3</MMClips>
  <ScaleCrop>false</ScaleCrop>
  <HeadingPairs>
    <vt:vector size="6" baseType="variant">
      <vt:variant>
        <vt:lpstr>使用されているフォント</vt:lpstr>
      </vt:variant>
      <vt:variant>
        <vt:i4>9</vt:i4>
      </vt:variant>
      <vt:variant>
        <vt:lpstr>テーマ</vt:lpstr>
      </vt:variant>
      <vt:variant>
        <vt:i4>2</vt:i4>
      </vt:variant>
      <vt:variant>
        <vt:lpstr>スライド タイトル</vt:lpstr>
      </vt:variant>
      <vt:variant>
        <vt:i4>39</vt:i4>
      </vt:variant>
    </vt:vector>
  </HeadingPairs>
  <TitlesOfParts>
    <vt:vector size="50" baseType="lpstr">
      <vt:lpstr>Hiragino Kaku Gothic Pro W3</vt:lpstr>
      <vt:lpstr>Hiragino Kaku Gothic ProN W3</vt:lpstr>
      <vt:lpstr>Hiragino Kaku Gothic ProN W6</vt:lpstr>
      <vt:lpstr>Hiragino Sans W2</vt:lpstr>
      <vt:lpstr>游ゴシック</vt:lpstr>
      <vt:lpstr>Arial</vt:lpstr>
      <vt:lpstr>Cambria Math</vt:lpstr>
      <vt:lpstr>Century Gothic</vt:lpstr>
      <vt:lpstr>Wingdings 3</vt:lpstr>
      <vt:lpstr>2_ウィスプ</vt:lpstr>
      <vt:lpstr>1_ウィスプ</vt:lpstr>
      <vt:lpstr>机の裏に設置した 距離センサアレイによる膝位置認識と カーソル操作への応用</vt:lpstr>
      <vt:lpstr>研究背景</vt:lpstr>
      <vt:lpstr>関連研究(1/2)：足を用いたアプローチ</vt:lpstr>
      <vt:lpstr>関連研究(2/2)：膝を用いたアプローチ</vt:lpstr>
      <vt:lpstr>目的・アプローチ</vt:lpstr>
      <vt:lpstr>デモ動画</vt:lpstr>
      <vt:lpstr>膝によるマウスカーソルの操作方法</vt:lpstr>
      <vt:lpstr>プロトタイプ</vt:lpstr>
      <vt:lpstr>距離センサアレイ</vt:lpstr>
      <vt:lpstr>膝の位置の認識</vt:lpstr>
      <vt:lpstr>カーソル座標への変換</vt:lpstr>
      <vt:lpstr>膝によるマウスカーソル操作の性能評価</vt:lpstr>
      <vt:lpstr>評価方法</vt:lpstr>
      <vt:lpstr>評価方法</vt:lpstr>
      <vt:lpstr>実験手順</vt:lpstr>
      <vt:lpstr>実験手順</vt:lpstr>
      <vt:lpstr>取得するデータ</vt:lpstr>
      <vt:lpstr>実験結果</vt:lpstr>
      <vt:lpstr>実験結果</vt:lpstr>
      <vt:lpstr>実験結果</vt:lpstr>
      <vt:lpstr>実験結果</vt:lpstr>
      <vt:lpstr>今後の展望</vt:lpstr>
      <vt:lpstr>まとめ</vt:lpstr>
      <vt:lpstr>机の裏に設置した 距離センサアレイによる膝位置認識と カーソル操作への応用</vt:lpstr>
      <vt:lpstr>研究背景</vt:lpstr>
      <vt:lpstr>足をマウスカーソル操作に用いる 既存研究の問題点</vt:lpstr>
      <vt:lpstr>カーソル座標への変換</vt:lpstr>
      <vt:lpstr>利用イメージ</vt:lpstr>
      <vt:lpstr>膝の位置の認識</vt:lpstr>
      <vt:lpstr>膝の位置の認識</vt:lpstr>
      <vt:lpstr>膝の位置の認識</vt:lpstr>
      <vt:lpstr>膝の位置の認識</vt:lpstr>
      <vt:lpstr>膝の位置の認識</vt:lpstr>
      <vt:lpstr>実験環境</vt:lpstr>
      <vt:lpstr>膝とマウスカーソル操作の対応</vt:lpstr>
      <vt:lpstr>膝の位置の認識とカーソル座標への変換を行うソフトウェア</vt:lpstr>
      <vt:lpstr>膝の位置の認識</vt:lpstr>
      <vt:lpstr>膝の位置の認識</vt:lpstr>
      <vt:lpstr>目的・アプローチ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2018春課題: </dc:title>
  <dc:creator>市川佑</dc:creator>
  <cp:lastModifiedBy>市川佑</cp:lastModifiedBy>
  <cp:revision>225</cp:revision>
  <cp:lastPrinted>2019-02-05T07:30:57Z</cp:lastPrinted>
  <dcterms:created xsi:type="dcterms:W3CDTF">2018-04-23T03:14:36Z</dcterms:created>
  <dcterms:modified xsi:type="dcterms:W3CDTF">2019-02-11T00:41:09Z</dcterms:modified>
</cp:coreProperties>
</file>